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94" r:id="rId5"/>
    <p:sldId id="286" r:id="rId6"/>
    <p:sldId id="295" r:id="rId7"/>
    <p:sldId id="283" r:id="rId8"/>
    <p:sldId id="288" r:id="rId9"/>
    <p:sldId id="290" r:id="rId10"/>
    <p:sldId id="291" r:id="rId11"/>
    <p:sldId id="287" r:id="rId12"/>
    <p:sldId id="278" r:id="rId13"/>
    <p:sldId id="296" r:id="rId14"/>
    <p:sldId id="259" r:id="rId15"/>
    <p:sldId id="297" r:id="rId16"/>
    <p:sldId id="260" r:id="rId17"/>
    <p:sldId id="262" r:id="rId18"/>
    <p:sldId id="263" r:id="rId19"/>
    <p:sldId id="264" r:id="rId20"/>
    <p:sldId id="319" r:id="rId21"/>
    <p:sldId id="265" r:id="rId22"/>
    <p:sldId id="315" r:id="rId23"/>
    <p:sldId id="271" r:id="rId24"/>
    <p:sldId id="299" r:id="rId25"/>
    <p:sldId id="281" r:id="rId26"/>
    <p:sldId id="268" r:id="rId27"/>
    <p:sldId id="316" r:id="rId28"/>
    <p:sldId id="269" r:id="rId29"/>
    <p:sldId id="306" r:id="rId30"/>
    <p:sldId id="307" r:id="rId31"/>
    <p:sldId id="308" r:id="rId32"/>
    <p:sldId id="270" r:id="rId33"/>
    <p:sldId id="282" r:id="rId34"/>
    <p:sldId id="272" r:id="rId35"/>
    <p:sldId id="313" r:id="rId36"/>
    <p:sldId id="273" r:id="rId37"/>
    <p:sldId id="280" r:id="rId38"/>
    <p:sldId id="274" r:id="rId39"/>
    <p:sldId id="314" r:id="rId40"/>
    <p:sldId id="275" r:id="rId41"/>
    <p:sldId id="279" r:id="rId42"/>
    <p:sldId id="276" r:id="rId43"/>
    <p:sldId id="310" r:id="rId44"/>
    <p:sldId id="312" r:id="rId45"/>
    <p:sldId id="311" r:id="rId46"/>
    <p:sldId id="309" r:id="rId47"/>
    <p:sldId id="284" r:id="rId48"/>
    <p:sldId id="277" r:id="rId49"/>
    <p:sldId id="293" r:id="rId50"/>
    <p:sldId id="300" r:id="rId51"/>
    <p:sldId id="318" r:id="rId52"/>
    <p:sldId id="317" r:id="rId53"/>
    <p:sldId id="301" r:id="rId54"/>
    <p:sldId id="302" r:id="rId55"/>
    <p:sldId id="303" r:id="rId56"/>
    <p:sldId id="304" r:id="rId57"/>
    <p:sldId id="305" r:id="rId58"/>
    <p:sldId id="320" r:id="rId59"/>
    <p:sldId id="321" r:id="rId60"/>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B30899D-C7D2-4E9D-A6DE-B05FE402650D}" type="datetimeFigureOut">
              <a:rPr lang="bg-BG" smtClean="0"/>
              <a:t>26.2.2015 г.</a:t>
            </a:fld>
            <a:endParaRPr lang="bg-BG"/>
          </a:p>
        </p:txBody>
      </p:sp>
      <p:sp>
        <p:nvSpPr>
          <p:cNvPr id="17" name="Footer Placeholder 16"/>
          <p:cNvSpPr>
            <a:spLocks noGrp="1"/>
          </p:cNvSpPr>
          <p:nvPr>
            <p:ph type="ftr" sz="quarter" idx="11"/>
          </p:nvPr>
        </p:nvSpPr>
        <p:spPr>
          <a:xfrm>
            <a:off x="5410200" y="4205288"/>
            <a:ext cx="1295400" cy="457200"/>
          </a:xfrm>
        </p:spPr>
        <p:txBody>
          <a:bodyPr/>
          <a:lstStyle/>
          <a:p>
            <a:endParaRPr lang="bg-BG"/>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2FBE178-D599-4D64-B420-8C652535323D}" type="slidenum">
              <a:rPr lang="bg-BG" smtClean="0"/>
              <a:t>‹#›</a:t>
            </a:fld>
            <a:endParaRPr lang="bg-B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30899D-C7D2-4E9D-A6DE-B05FE402650D}" type="datetimeFigureOut">
              <a:rPr lang="bg-BG" smtClean="0"/>
              <a:t>26.2.2015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2FBE178-D599-4D64-B420-8C652535323D}" type="slidenum">
              <a:rPr lang="bg-BG" smtClean="0"/>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30899D-C7D2-4E9D-A6DE-B05FE402650D}" type="datetimeFigureOut">
              <a:rPr lang="bg-BG" smtClean="0"/>
              <a:t>26.2.2015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2FBE178-D599-4D64-B420-8C652535323D}" type="slidenum">
              <a:rPr lang="bg-BG" smtClean="0"/>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30899D-C7D2-4E9D-A6DE-B05FE402650D}" type="datetimeFigureOut">
              <a:rPr lang="bg-BG" smtClean="0"/>
              <a:t>26.2.2015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2FBE178-D599-4D64-B420-8C652535323D}" type="slidenum">
              <a:rPr lang="bg-BG" smtClean="0"/>
              <a:t>‹#›</a:t>
            </a:fld>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B30899D-C7D2-4E9D-A6DE-B05FE402650D}" type="datetimeFigureOut">
              <a:rPr lang="bg-BG" smtClean="0"/>
              <a:t>26.2.2015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2FBE178-D599-4D64-B420-8C652535323D}" type="slidenum">
              <a:rPr lang="bg-BG" smtClean="0"/>
              <a:t>‹#›</a:t>
            </a:fld>
            <a:endParaRPr lang="bg-B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30899D-C7D2-4E9D-A6DE-B05FE402650D}" type="datetimeFigureOut">
              <a:rPr lang="bg-BG" smtClean="0"/>
              <a:t>26.2.2015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92FBE178-D599-4D64-B420-8C652535323D}" type="slidenum">
              <a:rPr lang="bg-BG" smtClean="0"/>
              <a:t>‹#›</a:t>
            </a:fld>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B30899D-C7D2-4E9D-A6DE-B05FE402650D}" type="datetimeFigureOut">
              <a:rPr lang="bg-BG" smtClean="0"/>
              <a:t>26.2.2015 г.</a:t>
            </a:fld>
            <a:endParaRPr lang="bg-BG"/>
          </a:p>
        </p:txBody>
      </p:sp>
      <p:sp>
        <p:nvSpPr>
          <p:cNvPr id="27" name="Slide Number Placeholder 26"/>
          <p:cNvSpPr>
            <a:spLocks noGrp="1"/>
          </p:cNvSpPr>
          <p:nvPr>
            <p:ph type="sldNum" sz="quarter" idx="11"/>
          </p:nvPr>
        </p:nvSpPr>
        <p:spPr/>
        <p:txBody>
          <a:bodyPr rtlCol="0"/>
          <a:lstStyle/>
          <a:p>
            <a:fld id="{92FBE178-D599-4D64-B420-8C652535323D}" type="slidenum">
              <a:rPr lang="bg-BG" smtClean="0"/>
              <a:t>‹#›</a:t>
            </a:fld>
            <a:endParaRPr lang="bg-BG"/>
          </a:p>
        </p:txBody>
      </p:sp>
      <p:sp>
        <p:nvSpPr>
          <p:cNvPr id="28" name="Footer Placeholder 27"/>
          <p:cNvSpPr>
            <a:spLocks noGrp="1"/>
          </p:cNvSpPr>
          <p:nvPr>
            <p:ph type="ftr" sz="quarter" idx="12"/>
          </p:nvPr>
        </p:nvSpPr>
        <p:spPr/>
        <p:txBody>
          <a:bodyPr rtlCol="0"/>
          <a:lstStyle/>
          <a:p>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B30899D-C7D2-4E9D-A6DE-B05FE402650D}" type="datetimeFigureOut">
              <a:rPr lang="bg-BG" smtClean="0"/>
              <a:t>26.2.2015 г.</a:t>
            </a:fld>
            <a:endParaRPr lang="bg-BG"/>
          </a:p>
        </p:txBody>
      </p:sp>
      <p:sp>
        <p:nvSpPr>
          <p:cNvPr id="4" name="Footer Placeholder 3"/>
          <p:cNvSpPr>
            <a:spLocks noGrp="1"/>
          </p:cNvSpPr>
          <p:nvPr>
            <p:ph type="ftr" sz="quarter" idx="11"/>
          </p:nvPr>
        </p:nvSpPr>
        <p:spPr>
          <a:xfrm>
            <a:off x="5257800" y="612648"/>
            <a:ext cx="1325880" cy="457200"/>
          </a:xfrm>
        </p:spPr>
        <p:txBody>
          <a:bodyPr/>
          <a:lstStyle/>
          <a:p>
            <a:endParaRPr lang="bg-BG"/>
          </a:p>
        </p:txBody>
      </p:sp>
      <p:sp>
        <p:nvSpPr>
          <p:cNvPr id="5" name="Slide Number Placeholder 4"/>
          <p:cNvSpPr>
            <a:spLocks noGrp="1"/>
          </p:cNvSpPr>
          <p:nvPr>
            <p:ph type="sldNum" sz="quarter" idx="12"/>
          </p:nvPr>
        </p:nvSpPr>
        <p:spPr>
          <a:xfrm>
            <a:off x="8174736" y="2272"/>
            <a:ext cx="762000" cy="365760"/>
          </a:xfrm>
        </p:spPr>
        <p:txBody>
          <a:bodyPr/>
          <a:lstStyle/>
          <a:p>
            <a:fld id="{92FBE178-D599-4D64-B420-8C652535323D}" type="slidenum">
              <a:rPr lang="bg-BG" smtClean="0"/>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30899D-C7D2-4E9D-A6DE-B05FE402650D}" type="datetimeFigureOut">
              <a:rPr lang="bg-BG" smtClean="0"/>
              <a:t>26.2.2015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92FBE178-D599-4D64-B420-8C652535323D}" type="slidenum">
              <a:rPr lang="bg-BG" smtClean="0"/>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30899D-C7D2-4E9D-A6DE-B05FE402650D}" type="datetimeFigureOut">
              <a:rPr lang="bg-BG" smtClean="0"/>
              <a:t>26.2.2015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92FBE178-D599-4D64-B420-8C652535323D}" type="slidenum">
              <a:rPr lang="bg-BG" smtClean="0"/>
              <a:t>‹#›</a:t>
            </a:fld>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B30899D-C7D2-4E9D-A6DE-B05FE402650D}" type="datetimeFigureOut">
              <a:rPr lang="bg-BG" smtClean="0"/>
              <a:t>26.2.2015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92FBE178-D599-4D64-B420-8C652535323D}" type="slidenum">
              <a:rPr lang="bg-BG" smtClean="0"/>
              <a:t>‹#›</a:t>
            </a:fld>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B30899D-C7D2-4E9D-A6DE-B05FE402650D}" type="datetimeFigureOut">
              <a:rPr lang="bg-BG" smtClean="0"/>
              <a:t>26.2.2015 г.</a:t>
            </a:fld>
            <a:endParaRPr lang="bg-BG"/>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bg-BG"/>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2FBE178-D599-4D64-B420-8C652535323D}" type="slidenum">
              <a:rPr lang="bg-BG" smtClean="0"/>
              <a:t>‹#›</a:t>
            </a:fld>
            <a:endParaRPr lang="bg-BG"/>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065783"/>
            <a:ext cx="8820472" cy="1219201"/>
          </a:xfrm>
        </p:spPr>
        <p:txBody>
          <a:bodyPr>
            <a:noAutofit/>
          </a:bodyPr>
          <a:lstStyle/>
          <a:p>
            <a:pPr algn="l"/>
            <a:r>
              <a:rPr lang="ru-RU" sz="2800" b="0" dirty="0">
                <a:latin typeface="Calibri" pitchFamily="34" charset="0"/>
              </a:rPr>
              <a:t>ИНТЕГРИРАН ПРОЕКТ ЗА ВОДНИЯ ЦИКЪЛ НА ГР. </a:t>
            </a:r>
            <a:r>
              <a:rPr lang="ru-RU" sz="2800" b="0" dirty="0" smtClean="0">
                <a:latin typeface="Calibri" pitchFamily="34" charset="0"/>
              </a:rPr>
              <a:t>ГАБРОВО</a:t>
            </a:r>
            <a:r>
              <a:rPr lang="en-US" sz="2800" b="0" dirty="0" smtClean="0">
                <a:latin typeface="Calibri" pitchFamily="34" charset="0"/>
              </a:rPr>
              <a:t/>
            </a:r>
            <a:br>
              <a:rPr lang="en-US" sz="2800" b="0" dirty="0" smtClean="0">
                <a:latin typeface="Calibri" pitchFamily="34" charset="0"/>
              </a:rPr>
            </a:br>
            <a:r>
              <a:rPr lang="bg-BG" sz="2800" b="0" dirty="0">
                <a:latin typeface="Calibri" pitchFamily="34" charset="0"/>
              </a:rPr>
              <a:t/>
            </a:r>
            <a:br>
              <a:rPr lang="bg-BG" sz="2800" b="0" dirty="0">
                <a:latin typeface="Calibri" pitchFamily="34" charset="0"/>
              </a:rPr>
            </a:br>
            <a:r>
              <a:rPr lang="ru-RU" sz="3600" b="1" dirty="0">
                <a:latin typeface="Calibri" pitchFamily="34" charset="0"/>
              </a:rPr>
              <a:t>НАПРЕДЪК НА </a:t>
            </a:r>
            <a:r>
              <a:rPr lang="ru-RU" sz="3600" b="1" dirty="0" smtClean="0">
                <a:latin typeface="Calibri" pitchFamily="34" charset="0"/>
              </a:rPr>
              <a:t>ИЗПЪЛНЕНИЕТО </a:t>
            </a:r>
            <a:r>
              <a:rPr lang="en-US" sz="2400" b="1" dirty="0" smtClean="0">
                <a:latin typeface="Calibri" pitchFamily="34" charset="0"/>
              </a:rPr>
              <a:t/>
            </a:r>
            <a:br>
              <a:rPr lang="en-US" sz="2400" b="1" dirty="0" smtClean="0">
                <a:latin typeface="Calibri" pitchFamily="34" charset="0"/>
              </a:rPr>
            </a:br>
            <a:r>
              <a:rPr lang="bg-BG" sz="2400" b="1" dirty="0" smtClean="0">
                <a:latin typeface="Calibri" pitchFamily="34" charset="0"/>
              </a:rPr>
              <a:t/>
            </a:r>
            <a:br>
              <a:rPr lang="bg-BG" sz="2400" b="1" dirty="0" smtClean="0">
                <a:latin typeface="Calibri" pitchFamily="34" charset="0"/>
              </a:rPr>
            </a:br>
            <a:r>
              <a:rPr lang="ru-RU" sz="2800" dirty="0" smtClean="0">
                <a:latin typeface="Calibri" pitchFamily="34" charset="0"/>
              </a:rPr>
              <a:t>КЪМ </a:t>
            </a:r>
            <a:r>
              <a:rPr lang="ru-RU" sz="2800" dirty="0">
                <a:latin typeface="Calibri" pitchFamily="34" charset="0"/>
              </a:rPr>
              <a:t>26 ФЕВРУАРИ 2015 Г.</a:t>
            </a:r>
            <a:br>
              <a:rPr lang="ru-RU" sz="2800" dirty="0">
                <a:latin typeface="Calibri" pitchFamily="34" charset="0"/>
              </a:rPr>
            </a:br>
            <a:endParaRPr lang="bg-BG" sz="2800" dirty="0">
              <a:latin typeface="Calibri" pitchFamily="34" charset="0"/>
            </a:endParaRPr>
          </a:p>
        </p:txBody>
      </p:sp>
      <p:pic>
        <p:nvPicPr>
          <p:cNvPr id="1026" name="Картина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4653136"/>
            <a:ext cx="1656184" cy="162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2006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765324"/>
            <a:ext cx="8568952" cy="5688012"/>
          </a:xfrm>
        </p:spPr>
        <p:txBody>
          <a:bodyPr>
            <a:noAutofit/>
          </a:bodyPr>
          <a:lstStyle/>
          <a:p>
            <a:pPr lvl="0"/>
            <a:r>
              <a:rPr lang="bg-BG" sz="2500" b="1" i="1" dirty="0" smtClean="0">
                <a:latin typeface="Calibri" pitchFamily="34" charset="0"/>
              </a:rPr>
              <a:t>Свързани </a:t>
            </a:r>
            <a:r>
              <a:rPr lang="bg-BG" sz="2500" b="1" i="1" dirty="0">
                <a:latin typeface="Calibri" pitchFamily="34" charset="0"/>
              </a:rPr>
              <a:t>с изпълнението на допълнителни действия, необходими за отпадане и преодоляване на непредвидените обстоятелства</a:t>
            </a:r>
            <a:r>
              <a:rPr lang="bg-BG" sz="2500" dirty="0">
                <a:latin typeface="Calibri" pitchFamily="34" charset="0"/>
              </a:rPr>
              <a:t> </a:t>
            </a:r>
            <a:r>
              <a:rPr lang="bg-BG" sz="2500" dirty="0" smtClean="0">
                <a:latin typeface="Calibri" pitchFamily="34" charset="0"/>
              </a:rPr>
              <a:t>– необходимост </a:t>
            </a:r>
            <a:r>
              <a:rPr lang="bg-BG" sz="2500" dirty="0">
                <a:latin typeface="Calibri" pitchFamily="34" charset="0"/>
              </a:rPr>
              <a:t>от подготовка на допълнителни проектни </a:t>
            </a:r>
            <a:r>
              <a:rPr lang="bg-BG" sz="2500" dirty="0" smtClean="0">
                <a:latin typeface="Calibri" pitchFamily="34" charset="0"/>
              </a:rPr>
              <a:t>решения и извършването </a:t>
            </a:r>
            <a:r>
              <a:rPr lang="bg-BG" sz="2500" dirty="0">
                <a:latin typeface="Calibri" pitchFamily="34" charset="0"/>
              </a:rPr>
              <a:t>на допълнителни строителни дейности;</a:t>
            </a:r>
            <a:br>
              <a:rPr lang="bg-BG" sz="2500" dirty="0">
                <a:latin typeface="Calibri" pitchFamily="34" charset="0"/>
              </a:rPr>
            </a:br>
            <a:r>
              <a:rPr lang="bg-BG" sz="2500" dirty="0">
                <a:latin typeface="Calibri" pitchFamily="34" charset="0"/>
              </a:rPr>
              <a:t> </a:t>
            </a:r>
            <a:br>
              <a:rPr lang="bg-BG" sz="2500" dirty="0">
                <a:latin typeface="Calibri" pitchFamily="34" charset="0"/>
              </a:rPr>
            </a:br>
            <a:r>
              <a:rPr lang="bg-BG" sz="2500" b="1" i="1" dirty="0">
                <a:latin typeface="Calibri" pitchFamily="34" charset="0"/>
              </a:rPr>
              <a:t>Предвидени </a:t>
            </a:r>
            <a:r>
              <a:rPr lang="bg-BG" sz="2500" b="1" i="1" dirty="0" smtClean="0">
                <a:latin typeface="Calibri" pitchFamily="34" charset="0"/>
              </a:rPr>
              <a:t>процедурно в клаузите </a:t>
            </a:r>
            <a:r>
              <a:rPr lang="bg-BG" sz="2500" b="1" i="1" dirty="0">
                <a:latin typeface="Calibri" pitchFamily="34" charset="0"/>
              </a:rPr>
              <a:t>на строителните договори</a:t>
            </a:r>
            <a:r>
              <a:rPr lang="bg-BG" sz="2500" dirty="0">
                <a:latin typeface="Calibri" pitchFamily="34" charset="0"/>
              </a:rPr>
              <a:t> – съгласно под клауза 8.8 Прекъсване на Работа от </a:t>
            </a:r>
            <a:r>
              <a:rPr lang="bg-BG" sz="2500" dirty="0" smtClean="0">
                <a:latin typeface="Calibri" pitchFamily="34" charset="0"/>
              </a:rPr>
              <a:t>Договорите</a:t>
            </a:r>
            <a:r>
              <a:rPr lang="bg-BG" sz="2500" dirty="0">
                <a:latin typeface="Calibri" pitchFamily="34" charset="0"/>
              </a:rPr>
              <a:t>, при спиране на строителството на част или целия обект, страните съставят и подписват Приложение </a:t>
            </a:r>
            <a:r>
              <a:rPr lang="bg-BG" sz="2500" dirty="0" err="1">
                <a:latin typeface="Calibri" pitchFamily="34" charset="0"/>
              </a:rPr>
              <a:t>No</a:t>
            </a:r>
            <a:r>
              <a:rPr lang="bg-BG" sz="2500" dirty="0">
                <a:latin typeface="Calibri" pitchFamily="34" charset="0"/>
              </a:rPr>
              <a:t> 10 </a:t>
            </a:r>
            <a:r>
              <a:rPr lang="bg-BG" sz="2500" dirty="0" smtClean="0">
                <a:latin typeface="Calibri" pitchFamily="34" charset="0"/>
              </a:rPr>
              <a:t>от </a:t>
            </a:r>
            <a:r>
              <a:rPr lang="bg-BG" sz="2500" dirty="0">
                <a:latin typeface="Calibri" pitchFamily="34" charset="0"/>
              </a:rPr>
              <a:t>НАРЕДБА </a:t>
            </a:r>
            <a:r>
              <a:rPr lang="bg-BG" sz="2500" dirty="0" err="1">
                <a:latin typeface="Calibri" pitchFamily="34" charset="0"/>
              </a:rPr>
              <a:t>No</a:t>
            </a:r>
            <a:r>
              <a:rPr lang="bg-BG" sz="2500" dirty="0">
                <a:latin typeface="Calibri" pitchFamily="34" charset="0"/>
              </a:rPr>
              <a:t> 3 </a:t>
            </a:r>
            <a:r>
              <a:rPr lang="bg-BG" sz="2500" dirty="0" smtClean="0">
                <a:latin typeface="Calibri" pitchFamily="34" charset="0"/>
              </a:rPr>
              <a:t>за </a:t>
            </a:r>
            <a:r>
              <a:rPr lang="bg-BG" sz="2500" dirty="0">
                <a:latin typeface="Calibri" pitchFamily="34" charset="0"/>
              </a:rPr>
              <a:t>съставяне на актове и протоколи по време на строителството, като при продължаване на строителството се съставя Приложение </a:t>
            </a:r>
            <a:r>
              <a:rPr lang="bg-BG" sz="2500" dirty="0" err="1">
                <a:latin typeface="Calibri" pitchFamily="34" charset="0"/>
              </a:rPr>
              <a:t>No</a:t>
            </a:r>
            <a:r>
              <a:rPr lang="bg-BG" sz="2500" dirty="0">
                <a:latin typeface="Calibri" pitchFamily="34" charset="0"/>
              </a:rPr>
              <a:t> 11 </a:t>
            </a:r>
            <a:r>
              <a:rPr lang="bg-BG" sz="2500" dirty="0" smtClean="0">
                <a:latin typeface="Calibri" pitchFamily="34" charset="0"/>
              </a:rPr>
              <a:t>за </a:t>
            </a:r>
            <a:r>
              <a:rPr lang="bg-BG" sz="2500" dirty="0">
                <a:latin typeface="Calibri" pitchFamily="34" charset="0"/>
              </a:rPr>
              <a:t>установяване състоянието на строежа и СМР при продължаване на строителството;</a:t>
            </a:r>
          </a:p>
        </p:txBody>
      </p:sp>
    </p:spTree>
    <p:extLst>
      <p:ext uri="{BB962C8B-B14F-4D97-AF65-F5344CB8AC3E}">
        <p14:creationId xmlns:p14="http://schemas.microsoft.com/office/powerpoint/2010/main" val="1222275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rmAutofit/>
          </a:bodyPr>
          <a:lstStyle/>
          <a:p>
            <a:r>
              <a:rPr lang="ru-RU" sz="3600" dirty="0" err="1" smtClean="0">
                <a:solidFill>
                  <a:schemeClr val="accent6">
                    <a:lumMod val="50000"/>
                  </a:schemeClr>
                </a:solidFill>
                <a:latin typeface="Calibri" pitchFamily="34" charset="0"/>
              </a:rPr>
              <a:t>Поради</a:t>
            </a: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горните</a:t>
            </a: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обстоятелста</a:t>
            </a:r>
            <a:r>
              <a:rPr lang="ru-RU" sz="3600" dirty="0" smtClean="0">
                <a:solidFill>
                  <a:schemeClr val="accent6">
                    <a:lumMod val="50000"/>
                  </a:schemeClr>
                </a:solidFill>
                <a:latin typeface="Calibri" pitchFamily="34" charset="0"/>
              </a:rPr>
              <a:t> се наложи  </a:t>
            </a:r>
            <a:r>
              <a:rPr lang="ru-RU" sz="3600" b="1" i="1" dirty="0" err="1">
                <a:solidFill>
                  <a:schemeClr val="accent6">
                    <a:lumMod val="50000"/>
                  </a:schemeClr>
                </a:solidFill>
                <a:latin typeface="Calibri" pitchFamily="34" charset="0"/>
              </a:rPr>
              <a:t>изпълнението</a:t>
            </a:r>
            <a:r>
              <a:rPr lang="ru-RU" sz="3600" b="1" i="1" dirty="0">
                <a:solidFill>
                  <a:schemeClr val="accent6">
                    <a:lumMod val="50000"/>
                  </a:schemeClr>
                </a:solidFill>
                <a:latin typeface="Calibri" pitchFamily="34" charset="0"/>
              </a:rPr>
              <a:t> на </a:t>
            </a:r>
            <a:r>
              <a:rPr lang="ru-RU" sz="3600" b="1" i="1" dirty="0" err="1">
                <a:solidFill>
                  <a:schemeClr val="accent6">
                    <a:lumMod val="50000"/>
                  </a:schemeClr>
                </a:solidFill>
                <a:latin typeface="Calibri" pitchFamily="34" charset="0"/>
              </a:rPr>
              <a:t>допълнително</a:t>
            </a:r>
            <a:r>
              <a:rPr lang="ru-RU" sz="3600" b="1" i="1" dirty="0">
                <a:solidFill>
                  <a:schemeClr val="accent6">
                    <a:lumMod val="50000"/>
                  </a:schemeClr>
                </a:solidFill>
                <a:latin typeface="Calibri" pitchFamily="34" charset="0"/>
              </a:rPr>
              <a:t> </a:t>
            </a:r>
            <a:r>
              <a:rPr lang="ru-RU" sz="3600" b="1" i="1" dirty="0" err="1">
                <a:solidFill>
                  <a:schemeClr val="accent6">
                    <a:lumMod val="50000"/>
                  </a:schemeClr>
                </a:solidFill>
                <a:latin typeface="Calibri" pitchFamily="34" charset="0"/>
              </a:rPr>
              <a:t>проектиране</a:t>
            </a:r>
            <a:r>
              <a:rPr lang="ru-RU" sz="3600" b="1" i="1" dirty="0">
                <a:solidFill>
                  <a:schemeClr val="accent6">
                    <a:lumMod val="50000"/>
                  </a:schemeClr>
                </a:solidFill>
                <a:latin typeface="Calibri" pitchFamily="34" charset="0"/>
              </a:rPr>
              <a:t> и </a:t>
            </a:r>
            <a:r>
              <a:rPr lang="ru-RU" sz="3600" b="1" i="1" dirty="0" err="1">
                <a:solidFill>
                  <a:schemeClr val="accent6">
                    <a:lumMod val="50000"/>
                  </a:schemeClr>
                </a:solidFill>
                <a:latin typeface="Calibri" pitchFamily="34" charset="0"/>
              </a:rPr>
              <a:t>строителство</a:t>
            </a:r>
            <a:r>
              <a:rPr lang="ru-RU" sz="3600" b="1" i="1" dirty="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извън</a:t>
            </a:r>
            <a:r>
              <a:rPr lang="ru-RU" sz="3600" dirty="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планираното</a:t>
            </a:r>
            <a:r>
              <a:rPr lang="ru-RU" sz="3600" dirty="0">
                <a:solidFill>
                  <a:schemeClr val="accent6">
                    <a:lumMod val="50000"/>
                  </a:schemeClr>
                </a:solidFill>
                <a:latin typeface="Calibri" pitchFamily="34" charset="0"/>
              </a:rPr>
              <a:t> в </a:t>
            </a:r>
            <a:r>
              <a:rPr lang="ru-RU" sz="3600" dirty="0" err="1" smtClean="0">
                <a:solidFill>
                  <a:schemeClr val="accent6">
                    <a:lumMod val="50000"/>
                  </a:schemeClr>
                </a:solidFill>
                <a:latin typeface="Calibri" pitchFamily="34" charset="0"/>
              </a:rPr>
              <a:t>основните</a:t>
            </a: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инвестиционни</a:t>
            </a: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проекти</a:t>
            </a:r>
            <a:r>
              <a:rPr lang="ru-RU" sz="3600" dirty="0" smtClean="0">
                <a:solidFill>
                  <a:schemeClr val="accent6">
                    <a:lumMod val="50000"/>
                  </a:schemeClr>
                </a:solidFill>
                <a:latin typeface="Calibri" pitchFamily="34" charset="0"/>
              </a:rPr>
              <a:t> на договорите.</a:t>
            </a:r>
            <a:endParaRPr lang="ru-RU" sz="36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864471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rmAutofit/>
          </a:bodyPr>
          <a:lstStyle/>
          <a:p>
            <a:r>
              <a:rPr lang="ru-RU" sz="3200" dirty="0" err="1" smtClean="0">
                <a:solidFill>
                  <a:schemeClr val="accent6">
                    <a:lumMod val="50000"/>
                  </a:schemeClr>
                </a:solidFill>
                <a:latin typeface="Calibri" pitchFamily="34" charset="0"/>
              </a:rPr>
              <a:t>Всички</a:t>
            </a:r>
            <a:r>
              <a:rPr lang="ru-RU" sz="3200" dirty="0" smtClean="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непредвидени</a:t>
            </a:r>
            <a:r>
              <a:rPr lang="ru-RU" sz="3200" dirty="0" smtClean="0">
                <a:solidFill>
                  <a:schemeClr val="accent6">
                    <a:lumMod val="50000"/>
                  </a:schemeClr>
                </a:solidFill>
                <a:latin typeface="Calibri" pitchFamily="34" charset="0"/>
              </a:rPr>
              <a:t> </a:t>
            </a:r>
            <a:r>
              <a:rPr lang="ru-RU" sz="3200" dirty="0" err="1">
                <a:solidFill>
                  <a:schemeClr val="accent6">
                    <a:lumMod val="50000"/>
                  </a:schemeClr>
                </a:solidFill>
                <a:latin typeface="Calibri" pitchFamily="34" charset="0"/>
              </a:rPr>
              <a:t>обстоятелства</a:t>
            </a:r>
            <a:r>
              <a:rPr lang="ru-RU" sz="3200" dirty="0">
                <a:solidFill>
                  <a:schemeClr val="accent6">
                    <a:lumMod val="50000"/>
                  </a:schemeClr>
                </a:solidFill>
                <a:latin typeface="Calibri" pitchFamily="34" charset="0"/>
              </a:rPr>
              <a:t> на </a:t>
            </a:r>
            <a:r>
              <a:rPr lang="ru-RU" sz="3200" dirty="0" err="1" smtClean="0">
                <a:solidFill>
                  <a:schemeClr val="accent6">
                    <a:lumMod val="50000"/>
                  </a:schemeClr>
                </a:solidFill>
                <a:latin typeface="Calibri" pitchFamily="34" charset="0"/>
              </a:rPr>
              <a:t>терен</a:t>
            </a:r>
            <a:r>
              <a:rPr lang="ru-RU" sz="3200" dirty="0" smtClean="0">
                <a:solidFill>
                  <a:schemeClr val="accent6">
                    <a:lumMod val="50000"/>
                  </a:schemeClr>
                </a:solidFill>
                <a:latin typeface="Calibri" pitchFamily="34" charset="0"/>
              </a:rPr>
              <a:t>, наложили временно </a:t>
            </a:r>
            <a:r>
              <a:rPr lang="ru-RU" sz="3200" dirty="0" err="1" smtClean="0">
                <a:solidFill>
                  <a:schemeClr val="accent6">
                    <a:lumMod val="50000"/>
                  </a:schemeClr>
                </a:solidFill>
                <a:latin typeface="Calibri" pitchFamily="34" charset="0"/>
              </a:rPr>
              <a:t>спиране</a:t>
            </a:r>
            <a:r>
              <a:rPr lang="ru-RU" sz="3200" dirty="0" smtClean="0">
                <a:solidFill>
                  <a:schemeClr val="accent6">
                    <a:lumMod val="50000"/>
                  </a:schemeClr>
                </a:solidFill>
                <a:latin typeface="Calibri" pitchFamily="34" charset="0"/>
              </a:rPr>
              <a:t> на </a:t>
            </a:r>
            <a:r>
              <a:rPr lang="ru-RU" sz="3200" dirty="0" err="1" smtClean="0">
                <a:solidFill>
                  <a:schemeClr val="accent6">
                    <a:lumMod val="50000"/>
                  </a:schemeClr>
                </a:solidFill>
                <a:latin typeface="Calibri" pitchFamily="34" charset="0"/>
              </a:rPr>
              <a:t>строежите</a:t>
            </a:r>
            <a:r>
              <a:rPr lang="ru-RU" sz="3200" dirty="0" smtClean="0">
                <a:solidFill>
                  <a:schemeClr val="accent6">
                    <a:lumMod val="50000"/>
                  </a:schemeClr>
                </a:solidFill>
                <a:latin typeface="Calibri" pitchFamily="34" charset="0"/>
              </a:rPr>
              <a:t> с акт 10, </a:t>
            </a:r>
            <a:r>
              <a:rPr lang="ru-RU" sz="3200" b="1" i="1" dirty="0" err="1" smtClean="0">
                <a:solidFill>
                  <a:schemeClr val="accent6">
                    <a:lumMod val="50000"/>
                  </a:schemeClr>
                </a:solidFill>
                <a:latin typeface="Calibri" pitchFamily="34" charset="0"/>
              </a:rPr>
              <a:t>отложиха</a:t>
            </a:r>
            <a:r>
              <a:rPr lang="ru-RU" sz="3200" b="1" i="1" dirty="0" smtClean="0">
                <a:solidFill>
                  <a:schemeClr val="accent6">
                    <a:lumMod val="50000"/>
                  </a:schemeClr>
                </a:solidFill>
                <a:latin typeface="Calibri" pitchFamily="34" charset="0"/>
              </a:rPr>
              <a:t> </a:t>
            </a:r>
            <a:r>
              <a:rPr lang="ru-RU" sz="3200" b="1" i="1" dirty="0" err="1" smtClean="0">
                <a:solidFill>
                  <a:schemeClr val="accent6">
                    <a:lumMod val="50000"/>
                  </a:schemeClr>
                </a:solidFill>
                <a:latin typeface="Calibri" pitchFamily="34" charset="0"/>
              </a:rPr>
              <a:t>във</a:t>
            </a:r>
            <a:r>
              <a:rPr lang="ru-RU" sz="3200" b="1" i="1" dirty="0" smtClean="0">
                <a:solidFill>
                  <a:schemeClr val="accent6">
                    <a:lumMod val="50000"/>
                  </a:schemeClr>
                </a:solidFill>
                <a:latin typeface="Calibri" pitchFamily="34" charset="0"/>
              </a:rPr>
              <a:t> </a:t>
            </a:r>
            <a:r>
              <a:rPr lang="ru-RU" sz="3200" b="1" i="1" dirty="0" err="1" smtClean="0">
                <a:solidFill>
                  <a:schemeClr val="accent6">
                    <a:lumMod val="50000"/>
                  </a:schemeClr>
                </a:solidFill>
                <a:latin typeface="Calibri" pitchFamily="34" charset="0"/>
              </a:rPr>
              <a:t>времето</a:t>
            </a:r>
            <a:r>
              <a:rPr lang="ru-RU" sz="3200" b="1" i="1" dirty="0" smtClean="0">
                <a:solidFill>
                  <a:schemeClr val="accent6">
                    <a:lumMod val="50000"/>
                  </a:schemeClr>
                </a:solidFill>
                <a:latin typeface="Calibri" pitchFamily="34" charset="0"/>
              </a:rPr>
              <a:t> </a:t>
            </a:r>
            <a:r>
              <a:rPr lang="ru-RU" sz="3200" b="1" i="1" dirty="0" err="1" smtClean="0">
                <a:solidFill>
                  <a:schemeClr val="accent6">
                    <a:lumMod val="50000"/>
                  </a:schemeClr>
                </a:solidFill>
                <a:latin typeface="Calibri" pitchFamily="34" charset="0"/>
              </a:rPr>
              <a:t>първоначално</a:t>
            </a:r>
            <a:r>
              <a:rPr lang="ru-RU" sz="3200" b="1" i="1" dirty="0" smtClean="0">
                <a:solidFill>
                  <a:schemeClr val="accent6">
                    <a:lumMod val="50000"/>
                  </a:schemeClr>
                </a:solidFill>
                <a:latin typeface="Calibri" pitchFamily="34" charset="0"/>
              </a:rPr>
              <a:t> </a:t>
            </a:r>
            <a:r>
              <a:rPr lang="ru-RU" sz="3200" b="1" i="1" dirty="0" err="1">
                <a:solidFill>
                  <a:schemeClr val="accent6">
                    <a:lumMod val="50000"/>
                  </a:schemeClr>
                </a:solidFill>
                <a:latin typeface="Calibri" pitchFamily="34" charset="0"/>
              </a:rPr>
              <a:t>определените</a:t>
            </a:r>
            <a:r>
              <a:rPr lang="ru-RU" sz="3200" b="1" i="1" dirty="0">
                <a:solidFill>
                  <a:schemeClr val="accent6">
                    <a:lumMod val="50000"/>
                  </a:schemeClr>
                </a:solidFill>
                <a:latin typeface="Calibri" pitchFamily="34" charset="0"/>
              </a:rPr>
              <a:t> </a:t>
            </a:r>
            <a:r>
              <a:rPr lang="ru-RU" sz="3200" b="1" i="1" dirty="0" err="1">
                <a:solidFill>
                  <a:schemeClr val="accent6">
                    <a:lumMod val="50000"/>
                  </a:schemeClr>
                </a:solidFill>
                <a:latin typeface="Calibri" pitchFamily="34" charset="0"/>
              </a:rPr>
              <a:t>дати</a:t>
            </a:r>
            <a:r>
              <a:rPr lang="ru-RU" sz="3200" b="1" i="1" dirty="0">
                <a:solidFill>
                  <a:schemeClr val="accent6">
                    <a:lumMod val="50000"/>
                  </a:schemeClr>
                </a:solidFill>
                <a:latin typeface="Calibri" pitchFamily="34" charset="0"/>
              </a:rPr>
              <a:t> за </a:t>
            </a:r>
            <a:r>
              <a:rPr lang="ru-RU" sz="3200" b="1" i="1" dirty="0" err="1" smtClean="0">
                <a:solidFill>
                  <a:schemeClr val="accent6">
                    <a:lumMod val="50000"/>
                  </a:schemeClr>
                </a:solidFill>
                <a:latin typeface="Calibri" pitchFamily="34" charset="0"/>
              </a:rPr>
              <a:t>завършване</a:t>
            </a:r>
            <a:r>
              <a:rPr lang="ru-RU" sz="3200" dirty="0" smtClean="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които</a:t>
            </a:r>
            <a:r>
              <a:rPr lang="ru-RU" sz="3200" dirty="0" smtClean="0">
                <a:solidFill>
                  <a:schemeClr val="accent6">
                    <a:lumMod val="50000"/>
                  </a:schemeClr>
                </a:solidFill>
                <a:latin typeface="Calibri" pitchFamily="34" charset="0"/>
              </a:rPr>
              <a:t> се </a:t>
            </a:r>
            <a:r>
              <a:rPr lang="ru-RU" sz="3200" dirty="0" err="1" smtClean="0">
                <a:solidFill>
                  <a:schemeClr val="accent6">
                    <a:lumMod val="50000"/>
                  </a:schemeClr>
                </a:solidFill>
                <a:latin typeface="Calibri" pitchFamily="34" charset="0"/>
              </a:rPr>
              <a:t>актуализират</a:t>
            </a:r>
            <a:r>
              <a:rPr lang="ru-RU" sz="3200" dirty="0" smtClean="0">
                <a:solidFill>
                  <a:schemeClr val="accent6">
                    <a:lumMod val="50000"/>
                  </a:schemeClr>
                </a:solidFill>
                <a:latin typeface="Calibri" pitchFamily="34" charset="0"/>
              </a:rPr>
              <a:t> с </a:t>
            </a:r>
            <a:r>
              <a:rPr lang="ru-RU" sz="3200" dirty="0" err="1" smtClean="0">
                <a:solidFill>
                  <a:schemeClr val="accent6">
                    <a:lumMod val="50000"/>
                  </a:schemeClr>
                </a:solidFill>
                <a:latin typeface="Calibri" pitchFamily="34" charset="0"/>
              </a:rPr>
              <a:t>времето</a:t>
            </a:r>
            <a:r>
              <a:rPr lang="ru-RU" sz="3200" dirty="0" smtClean="0">
                <a:solidFill>
                  <a:schemeClr val="accent6">
                    <a:lumMod val="50000"/>
                  </a:schemeClr>
                </a:solidFill>
                <a:latin typeface="Calibri" pitchFamily="34" charset="0"/>
              </a:rPr>
              <a:t> за </a:t>
            </a:r>
            <a:r>
              <a:rPr lang="ru-RU" sz="3200" dirty="0" err="1" smtClean="0">
                <a:solidFill>
                  <a:schemeClr val="accent6">
                    <a:lumMod val="50000"/>
                  </a:schemeClr>
                </a:solidFill>
                <a:latin typeface="Calibri" pitchFamily="34" charset="0"/>
              </a:rPr>
              <a:t>спиране</a:t>
            </a:r>
            <a:r>
              <a:rPr lang="ru-RU" sz="3200" dirty="0" smtClean="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съгласно</a:t>
            </a:r>
            <a:r>
              <a:rPr lang="ru-RU" sz="3200" dirty="0" smtClean="0">
                <a:solidFill>
                  <a:schemeClr val="accent6">
                    <a:lumMod val="50000"/>
                  </a:schemeClr>
                </a:solidFill>
                <a:latin typeface="Calibri" pitchFamily="34" charset="0"/>
              </a:rPr>
              <a:t> </a:t>
            </a:r>
            <a:r>
              <a:rPr lang="ru-RU" sz="3200" dirty="0" err="1">
                <a:solidFill>
                  <a:schemeClr val="accent6">
                    <a:lumMod val="50000"/>
                  </a:schemeClr>
                </a:solidFill>
                <a:latin typeface="Calibri" pitchFamily="34" charset="0"/>
              </a:rPr>
              <a:t>процедурите</a:t>
            </a:r>
            <a:r>
              <a:rPr lang="ru-RU" sz="3200" dirty="0">
                <a:solidFill>
                  <a:schemeClr val="accent6">
                    <a:lumMod val="50000"/>
                  </a:schemeClr>
                </a:solidFill>
                <a:latin typeface="Calibri" pitchFamily="34" charset="0"/>
              </a:rPr>
              <a:t> по </a:t>
            </a:r>
            <a:r>
              <a:rPr lang="ru-RU" sz="3200" dirty="0" err="1">
                <a:solidFill>
                  <a:schemeClr val="accent6">
                    <a:lumMod val="50000"/>
                  </a:schemeClr>
                </a:solidFill>
                <a:latin typeface="Calibri" pitchFamily="34" charset="0"/>
              </a:rPr>
              <a:t>строителните</a:t>
            </a:r>
            <a:r>
              <a:rPr lang="ru-RU" sz="3200" dirty="0">
                <a:solidFill>
                  <a:schemeClr val="accent6">
                    <a:lumMod val="50000"/>
                  </a:schemeClr>
                </a:solidFill>
                <a:latin typeface="Calibri" pitchFamily="34" charset="0"/>
              </a:rPr>
              <a:t> договори. </a:t>
            </a:r>
          </a:p>
        </p:txBody>
      </p:sp>
    </p:spTree>
    <p:extLst>
      <p:ext uri="{BB962C8B-B14F-4D97-AF65-F5344CB8AC3E}">
        <p14:creationId xmlns:p14="http://schemas.microsoft.com/office/powerpoint/2010/main" val="4118768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rmAutofit/>
          </a:bodyPr>
          <a:lstStyle/>
          <a:p>
            <a:r>
              <a:rPr lang="ru-RU" dirty="0" err="1" smtClean="0">
                <a:solidFill>
                  <a:schemeClr val="accent6">
                    <a:lumMod val="50000"/>
                  </a:schemeClr>
                </a:solidFill>
                <a:latin typeface="Calibri" pitchFamily="34" charset="0"/>
              </a:rPr>
              <a:t>Въпреки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отлагането</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времето</a:t>
            </a:r>
            <a:r>
              <a:rPr lang="ru-RU" dirty="0" smtClean="0">
                <a:solidFill>
                  <a:schemeClr val="accent6">
                    <a:lumMod val="50000"/>
                  </a:schemeClr>
                </a:solidFill>
                <a:latin typeface="Calibri" pitchFamily="34" charset="0"/>
              </a:rPr>
              <a:t> за </a:t>
            </a:r>
            <a:r>
              <a:rPr lang="ru-RU" dirty="0" err="1" smtClean="0">
                <a:solidFill>
                  <a:schemeClr val="accent6">
                    <a:lumMod val="50000"/>
                  </a:schemeClr>
                </a:solidFill>
                <a:latin typeface="Calibri" pitchFamily="34" charset="0"/>
              </a:rPr>
              <a:t>завършване</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допълнително</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възложените</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дейности</a:t>
            </a:r>
            <a:r>
              <a:rPr lang="ru-RU" dirty="0" smtClean="0">
                <a:solidFill>
                  <a:schemeClr val="accent6">
                    <a:lumMod val="50000"/>
                  </a:schemeClr>
                </a:solidFill>
                <a:latin typeface="Calibri" pitchFamily="34" charset="0"/>
              </a:rPr>
              <a:t> </a:t>
            </a:r>
            <a:r>
              <a:rPr lang="ru-RU" b="1" i="1" dirty="0" err="1" smtClean="0">
                <a:solidFill>
                  <a:schemeClr val="accent6">
                    <a:lumMod val="50000"/>
                  </a:schemeClr>
                </a:solidFill>
                <a:latin typeface="Calibri" pitchFamily="34" charset="0"/>
              </a:rPr>
              <a:t>обезпечават</a:t>
            </a:r>
            <a:r>
              <a:rPr lang="ru-RU" b="1" i="1" dirty="0" smtClean="0">
                <a:solidFill>
                  <a:schemeClr val="accent6">
                    <a:lumMod val="50000"/>
                  </a:schemeClr>
                </a:solidFill>
                <a:latin typeface="Calibri" pitchFamily="34" charset="0"/>
              </a:rPr>
              <a:t> </a:t>
            </a:r>
            <a:r>
              <a:rPr lang="ru-RU" b="1" i="1" dirty="0" err="1" smtClean="0">
                <a:solidFill>
                  <a:schemeClr val="accent6">
                    <a:lumMod val="50000"/>
                  </a:schemeClr>
                </a:solidFill>
                <a:latin typeface="Calibri" pitchFamily="34" charset="0"/>
              </a:rPr>
              <a:t>завършеността</a:t>
            </a:r>
            <a:r>
              <a:rPr lang="ru-RU" b="1" i="1" dirty="0" smtClean="0">
                <a:solidFill>
                  <a:schemeClr val="accent6">
                    <a:lumMod val="50000"/>
                  </a:schemeClr>
                </a:solidFill>
                <a:latin typeface="Calibri" pitchFamily="34" charset="0"/>
              </a:rPr>
              <a:t> на </a:t>
            </a:r>
            <a:r>
              <a:rPr lang="ru-RU" b="1" i="1" dirty="0" err="1" smtClean="0">
                <a:solidFill>
                  <a:schemeClr val="accent6">
                    <a:lumMod val="50000"/>
                  </a:schemeClr>
                </a:solidFill>
                <a:latin typeface="Calibri" pitchFamily="34" charset="0"/>
              </a:rPr>
              <a:t>инвестицията</a:t>
            </a:r>
            <a:r>
              <a:rPr lang="ru-RU" b="1" i="1" dirty="0" smtClean="0">
                <a:solidFill>
                  <a:schemeClr val="accent6">
                    <a:lumMod val="50000"/>
                  </a:schemeClr>
                </a:solidFill>
                <a:latin typeface="Calibri" pitchFamily="34" charset="0"/>
              </a:rPr>
              <a:t> </a:t>
            </a:r>
            <a:r>
              <a:rPr lang="ru-RU" dirty="0" smtClean="0">
                <a:solidFill>
                  <a:schemeClr val="accent6">
                    <a:lumMod val="50000"/>
                  </a:schemeClr>
                </a:solidFill>
                <a:latin typeface="Calibri" pitchFamily="34" charset="0"/>
              </a:rPr>
              <a:t>и </a:t>
            </a:r>
            <a:r>
              <a:rPr lang="ru-RU" b="1" i="1" dirty="0" err="1" smtClean="0">
                <a:solidFill>
                  <a:schemeClr val="accent6">
                    <a:lumMod val="50000"/>
                  </a:schemeClr>
                </a:solidFill>
                <a:latin typeface="Calibri" pitchFamily="34" charset="0"/>
              </a:rPr>
              <a:t>поледващата</a:t>
            </a:r>
            <a:r>
              <a:rPr lang="ru-RU" b="1" i="1" dirty="0" smtClean="0">
                <a:solidFill>
                  <a:schemeClr val="accent6">
                    <a:lumMod val="50000"/>
                  </a:schemeClr>
                </a:solidFill>
                <a:latin typeface="Calibri" pitchFamily="34" charset="0"/>
              </a:rPr>
              <a:t> </a:t>
            </a:r>
            <a:r>
              <a:rPr lang="ru-RU" b="1" i="1" dirty="0" err="1" smtClean="0">
                <a:solidFill>
                  <a:schemeClr val="accent6">
                    <a:lumMod val="50000"/>
                  </a:schemeClr>
                </a:solidFill>
                <a:latin typeface="Calibri" pitchFamily="34" charset="0"/>
              </a:rPr>
              <a:t>надеждна</a:t>
            </a:r>
            <a:r>
              <a:rPr lang="ru-RU" b="1" i="1" dirty="0" smtClean="0">
                <a:solidFill>
                  <a:schemeClr val="accent6">
                    <a:lumMod val="50000"/>
                  </a:schemeClr>
                </a:solidFill>
                <a:latin typeface="Calibri" pitchFamily="34" charset="0"/>
              </a:rPr>
              <a:t> </a:t>
            </a:r>
            <a:r>
              <a:rPr lang="ru-RU" b="1" i="1" dirty="0" err="1" smtClean="0">
                <a:solidFill>
                  <a:schemeClr val="accent6">
                    <a:lumMod val="50000"/>
                  </a:schemeClr>
                </a:solidFill>
                <a:latin typeface="Calibri" pitchFamily="34" charset="0"/>
              </a:rPr>
              <a:t>експлоатация</a:t>
            </a:r>
            <a:r>
              <a:rPr lang="ru-RU" b="1" i="1" dirty="0" smtClean="0">
                <a:solidFill>
                  <a:schemeClr val="accent6">
                    <a:lumMod val="50000"/>
                  </a:schemeClr>
                </a:solidFill>
                <a:latin typeface="Calibri" pitchFamily="34" charset="0"/>
              </a:rPr>
              <a:t> </a:t>
            </a:r>
            <a:r>
              <a:rPr lang="ru-RU" dirty="0" smtClean="0">
                <a:solidFill>
                  <a:schemeClr val="accent6">
                    <a:lumMod val="50000"/>
                  </a:schemeClr>
                </a:solidFill>
                <a:latin typeface="Calibri" pitchFamily="34" charset="0"/>
              </a:rPr>
              <a:t>на </a:t>
            </a:r>
            <a:r>
              <a:rPr lang="ru-RU" dirty="0" err="1" smtClean="0">
                <a:solidFill>
                  <a:schemeClr val="accent6">
                    <a:lumMod val="50000"/>
                  </a:schemeClr>
                </a:solidFill>
                <a:latin typeface="Calibri" pitchFamily="34" charset="0"/>
              </a:rPr>
              <a:t>ВиК</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системата</a:t>
            </a:r>
            <a:r>
              <a:rPr lang="ru-RU" dirty="0" smtClean="0">
                <a:solidFill>
                  <a:schemeClr val="accent6">
                    <a:lumMod val="50000"/>
                  </a:schemeClr>
                </a:solidFill>
                <a:latin typeface="Calibri" pitchFamily="34" charset="0"/>
              </a:rPr>
              <a:t>.</a:t>
            </a:r>
            <a:endParaRPr lang="ru-RU"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916649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rmAutofit/>
          </a:bodyPr>
          <a:lstStyle/>
          <a:p>
            <a:r>
              <a:rPr lang="ru-RU" sz="2800" b="1" dirty="0" smtClean="0">
                <a:solidFill>
                  <a:schemeClr val="accent6">
                    <a:lumMod val="50000"/>
                  </a:schemeClr>
                </a:solidFill>
                <a:latin typeface="Calibri" pitchFamily="34" charset="0"/>
              </a:rPr>
              <a:t>Процедура 2</a:t>
            </a:r>
            <a:br>
              <a:rPr lang="ru-RU" sz="2800" b="1" dirty="0" smtClean="0">
                <a:solidFill>
                  <a:schemeClr val="accent6">
                    <a:lumMod val="50000"/>
                  </a:schemeClr>
                </a:solidFill>
                <a:latin typeface="Calibri" pitchFamily="34" charset="0"/>
              </a:rPr>
            </a:br>
            <a:r>
              <a:rPr lang="ru-RU" sz="2800" b="1" dirty="0" smtClean="0">
                <a:solidFill>
                  <a:schemeClr val="accent6">
                    <a:lumMod val="50000"/>
                  </a:schemeClr>
                </a:solidFill>
                <a:latin typeface="Calibri" pitchFamily="34" charset="0"/>
              </a:rPr>
              <a:t>УДЪЛЖАВАНЕ НА ВРЕМЕТО ЗА ЗАВЪРШВАНЕ С ПОДПИСВАНЕ НА ДОПЪЛНИТЕЛНИ СПОРАЗУМЕНИЯ</a:t>
            </a:r>
            <a:br>
              <a:rPr lang="ru-RU" sz="2800" b="1"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3600" dirty="0" smtClean="0">
                <a:solidFill>
                  <a:schemeClr val="accent6">
                    <a:lumMod val="50000"/>
                  </a:schemeClr>
                </a:solidFill>
                <a:latin typeface="Calibri" pitchFamily="34" charset="0"/>
              </a:rPr>
              <a:t>В </a:t>
            </a:r>
            <a:r>
              <a:rPr lang="ru-RU" sz="3600" dirty="0" err="1" smtClean="0">
                <a:solidFill>
                  <a:schemeClr val="accent6">
                    <a:lumMod val="50000"/>
                  </a:schemeClr>
                </a:solidFill>
                <a:latin typeface="Calibri" pitchFamily="34" charset="0"/>
              </a:rPr>
              <a:t>допълнение</a:t>
            </a: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интензивните</a:t>
            </a:r>
            <a:r>
              <a:rPr lang="ru-RU" sz="3600" dirty="0" smtClean="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валежи</a:t>
            </a:r>
            <a:r>
              <a:rPr lang="ru-RU" sz="3600" dirty="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през</a:t>
            </a:r>
            <a:r>
              <a:rPr lang="ru-RU" sz="3600" dirty="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пролетта</a:t>
            </a:r>
            <a:r>
              <a:rPr lang="ru-RU" sz="3600" dirty="0">
                <a:solidFill>
                  <a:schemeClr val="accent6">
                    <a:lumMod val="50000"/>
                  </a:schemeClr>
                </a:solidFill>
                <a:latin typeface="Calibri" pitchFamily="34" charset="0"/>
              </a:rPr>
              <a:t> и </a:t>
            </a:r>
            <a:r>
              <a:rPr lang="ru-RU" sz="3600" dirty="0" err="1">
                <a:solidFill>
                  <a:schemeClr val="accent6">
                    <a:lumMod val="50000"/>
                  </a:schemeClr>
                </a:solidFill>
                <a:latin typeface="Calibri" pitchFamily="34" charset="0"/>
              </a:rPr>
              <a:t>лятото</a:t>
            </a:r>
            <a:r>
              <a:rPr lang="ru-RU" sz="3600" dirty="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както</a:t>
            </a:r>
            <a:r>
              <a:rPr lang="ru-RU" sz="3600" dirty="0">
                <a:solidFill>
                  <a:schemeClr val="accent6">
                    <a:lumMod val="50000"/>
                  </a:schemeClr>
                </a:solidFill>
                <a:latin typeface="Calibri" pitchFamily="34" charset="0"/>
              </a:rPr>
              <a:t> и </a:t>
            </a:r>
            <a:r>
              <a:rPr lang="ru-RU" sz="3600" dirty="0" err="1">
                <a:solidFill>
                  <a:schemeClr val="accent6">
                    <a:lumMod val="50000"/>
                  </a:schemeClr>
                </a:solidFill>
                <a:latin typeface="Calibri" pitchFamily="34" charset="0"/>
              </a:rPr>
              <a:t>тежкият</a:t>
            </a:r>
            <a:r>
              <a:rPr lang="ru-RU" sz="3600" dirty="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снеговалеж</a:t>
            </a:r>
            <a:r>
              <a:rPr lang="ru-RU" sz="3600" dirty="0">
                <a:solidFill>
                  <a:schemeClr val="accent6">
                    <a:lumMod val="50000"/>
                  </a:schemeClr>
                </a:solidFill>
                <a:latin typeface="Calibri" pitchFamily="34" charset="0"/>
              </a:rPr>
              <a:t> в края на м. </a:t>
            </a:r>
            <a:r>
              <a:rPr lang="ru-RU" sz="3600" dirty="0" err="1">
                <a:solidFill>
                  <a:schemeClr val="accent6">
                    <a:lumMod val="50000"/>
                  </a:schemeClr>
                </a:solidFill>
                <a:latin typeface="Calibri" pitchFamily="34" charset="0"/>
              </a:rPr>
              <a:t>октомври</a:t>
            </a:r>
            <a:r>
              <a:rPr lang="ru-RU" sz="3600" dirty="0">
                <a:solidFill>
                  <a:schemeClr val="accent6">
                    <a:lumMod val="50000"/>
                  </a:schemeClr>
                </a:solidFill>
                <a:latin typeface="Calibri" pitchFamily="34" charset="0"/>
              </a:rPr>
              <a:t> 2014 г. </a:t>
            </a:r>
            <a:r>
              <a:rPr lang="ru-RU" sz="3600" dirty="0" err="1">
                <a:solidFill>
                  <a:schemeClr val="accent6">
                    <a:lumMod val="50000"/>
                  </a:schemeClr>
                </a:solidFill>
                <a:latin typeface="Calibri" pitchFamily="34" charset="0"/>
              </a:rPr>
              <a:t>оказаха</a:t>
            </a:r>
            <a:r>
              <a:rPr lang="ru-RU" sz="3600" dirty="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изключително</a:t>
            </a:r>
            <a:r>
              <a:rPr lang="ru-RU" sz="3600" dirty="0">
                <a:solidFill>
                  <a:schemeClr val="accent6">
                    <a:lumMod val="50000"/>
                  </a:schemeClr>
                </a:solidFill>
                <a:latin typeface="Calibri" pitchFamily="34" charset="0"/>
              </a:rPr>
              <a:t> неблагоприятно влияние </a:t>
            </a:r>
            <a:r>
              <a:rPr lang="ru-RU" sz="3600" dirty="0" err="1">
                <a:solidFill>
                  <a:schemeClr val="accent6">
                    <a:lumMod val="50000"/>
                  </a:schemeClr>
                </a:solidFill>
                <a:latin typeface="Calibri" pitchFamily="34" charset="0"/>
              </a:rPr>
              <a:t>върху</a:t>
            </a:r>
            <a:r>
              <a:rPr lang="ru-RU" sz="3600" dirty="0">
                <a:solidFill>
                  <a:schemeClr val="accent6">
                    <a:lumMod val="50000"/>
                  </a:schemeClr>
                </a:solidFill>
                <a:latin typeface="Calibri" pitchFamily="34" charset="0"/>
              </a:rPr>
              <a:t> </a:t>
            </a:r>
            <a:r>
              <a:rPr lang="ru-RU" sz="3600" dirty="0" err="1">
                <a:solidFill>
                  <a:schemeClr val="accent6">
                    <a:lumMod val="50000"/>
                  </a:schemeClr>
                </a:solidFill>
                <a:latin typeface="Calibri" pitchFamily="34" charset="0"/>
              </a:rPr>
              <a:t>инвестиционния</a:t>
            </a:r>
            <a:r>
              <a:rPr lang="ru-RU" sz="3600" dirty="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процес</a:t>
            </a:r>
            <a:r>
              <a:rPr lang="ru-RU" sz="3600" dirty="0" smtClean="0">
                <a:solidFill>
                  <a:schemeClr val="accent6">
                    <a:lumMod val="50000"/>
                  </a:schemeClr>
                </a:solidFill>
                <a:latin typeface="Calibri" pitchFamily="34" charset="0"/>
              </a:rPr>
              <a:t> на </a:t>
            </a:r>
            <a:r>
              <a:rPr lang="ru-RU" sz="3600" dirty="0" err="1" smtClean="0">
                <a:solidFill>
                  <a:schemeClr val="accent6">
                    <a:lumMod val="50000"/>
                  </a:schemeClr>
                </a:solidFill>
                <a:latin typeface="Calibri" pitchFamily="34" charset="0"/>
              </a:rPr>
              <a:t>двете</a:t>
            </a: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пречиствателни</a:t>
            </a:r>
            <a:r>
              <a:rPr lang="ru-RU" sz="3600" dirty="0" smtClean="0">
                <a:solidFill>
                  <a:schemeClr val="accent6">
                    <a:lumMod val="50000"/>
                  </a:schemeClr>
                </a:solidFill>
                <a:latin typeface="Calibri" pitchFamily="34" charset="0"/>
              </a:rPr>
              <a:t> станции. </a:t>
            </a:r>
            <a:endParaRPr lang="ru-RU" sz="36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651731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692696"/>
            <a:ext cx="8568952" cy="5688012"/>
          </a:xfrm>
        </p:spPr>
        <p:txBody>
          <a:bodyPr>
            <a:normAutofit fontScale="90000"/>
          </a:bodyPr>
          <a:lstStyle/>
          <a:p>
            <a:r>
              <a:rPr lang="ru-RU" sz="2800" dirty="0" smtClean="0">
                <a:solidFill>
                  <a:schemeClr val="accent6">
                    <a:lumMod val="50000"/>
                  </a:schemeClr>
                </a:solidFill>
                <a:latin typeface="Calibri" pitchFamily="34" charset="0"/>
              </a:rPr>
              <a:t>Те </a:t>
            </a:r>
            <a:r>
              <a:rPr lang="ru-RU" sz="2800" dirty="0" err="1" smtClean="0">
                <a:solidFill>
                  <a:schemeClr val="accent6">
                    <a:lumMod val="50000"/>
                  </a:schemeClr>
                </a:solidFill>
                <a:latin typeface="Calibri" pitchFamily="34" charset="0"/>
              </a:rPr>
              <a:t>доведоха</a:t>
            </a:r>
            <a:r>
              <a:rPr lang="ru-RU" sz="2800" dirty="0" smtClean="0">
                <a:solidFill>
                  <a:schemeClr val="accent6">
                    <a:lumMod val="50000"/>
                  </a:schemeClr>
                </a:solidFill>
                <a:latin typeface="Calibri" pitchFamily="34" charset="0"/>
              </a:rPr>
              <a:t> до: </a:t>
            </a:r>
            <a:br>
              <a:rPr lang="ru-RU" sz="2800" dirty="0" smtClean="0">
                <a:solidFill>
                  <a:schemeClr val="accent6">
                    <a:lumMod val="50000"/>
                  </a:schemeClr>
                </a:solidFill>
                <a:latin typeface="Calibri" pitchFamily="34" charset="0"/>
              </a:rPr>
            </a:b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Компрометирана</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работа по </a:t>
            </a:r>
            <a:r>
              <a:rPr lang="ru-RU" sz="2800" dirty="0" err="1">
                <a:solidFill>
                  <a:schemeClr val="accent6">
                    <a:lumMod val="50000"/>
                  </a:schemeClr>
                </a:solidFill>
                <a:latin typeface="Calibri" pitchFamily="34" charset="0"/>
              </a:rPr>
              <a:t>изкопни</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дейности</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полагане</a:t>
            </a:r>
            <a:r>
              <a:rPr lang="ru-RU" sz="2800" dirty="0">
                <a:solidFill>
                  <a:schemeClr val="accent6">
                    <a:lumMod val="50000"/>
                  </a:schemeClr>
                </a:solidFill>
                <a:latin typeface="Calibri" pitchFamily="34" charset="0"/>
              </a:rPr>
              <a:t> на </a:t>
            </a:r>
            <a:r>
              <a:rPr lang="ru-RU" sz="2800" dirty="0" err="1">
                <a:solidFill>
                  <a:schemeClr val="accent6">
                    <a:lumMod val="50000"/>
                  </a:schemeClr>
                </a:solidFill>
                <a:latin typeface="Calibri" pitchFamily="34" charset="0"/>
              </a:rPr>
              <a:t>съоръжения</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изпълнение</a:t>
            </a:r>
            <a:r>
              <a:rPr lang="ru-RU" sz="2800" dirty="0">
                <a:solidFill>
                  <a:schemeClr val="accent6">
                    <a:lumMod val="50000"/>
                  </a:schemeClr>
                </a:solidFill>
                <a:latin typeface="Calibri" pitchFamily="34" charset="0"/>
              </a:rPr>
              <a:t> на конструкции, монтаж на технологично </a:t>
            </a:r>
            <a:r>
              <a:rPr lang="ru-RU" sz="2800" dirty="0" err="1">
                <a:solidFill>
                  <a:schemeClr val="accent6">
                    <a:lumMod val="50000"/>
                  </a:schemeClr>
                </a:solidFill>
                <a:latin typeface="Calibri" pitchFamily="34" charset="0"/>
              </a:rPr>
              <a:t>оборудване</a:t>
            </a:r>
            <a:r>
              <a:rPr lang="ru-RU" sz="2800" dirty="0">
                <a:solidFill>
                  <a:schemeClr val="accent6">
                    <a:lumMod val="50000"/>
                  </a:schemeClr>
                </a:solidFill>
                <a:latin typeface="Calibri" pitchFamily="34" charset="0"/>
              </a:rPr>
              <a:t>; </a:t>
            </a: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Преовлажняване</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на </a:t>
            </a:r>
            <a:r>
              <a:rPr lang="ru-RU" sz="2800" dirty="0" err="1">
                <a:solidFill>
                  <a:schemeClr val="accent6">
                    <a:lumMod val="50000"/>
                  </a:schemeClr>
                </a:solidFill>
                <a:latin typeface="Calibri" pitchFamily="34" charset="0"/>
              </a:rPr>
              <a:t>почвите</a:t>
            </a:r>
            <a:r>
              <a:rPr lang="ru-RU" sz="2800" dirty="0">
                <a:solidFill>
                  <a:schemeClr val="accent6">
                    <a:lumMod val="50000"/>
                  </a:schemeClr>
                </a:solidFill>
                <a:latin typeface="Calibri" pitchFamily="34" charset="0"/>
              </a:rPr>
              <a:t> и </a:t>
            </a:r>
            <a:r>
              <a:rPr lang="ru-RU" sz="2800" dirty="0" err="1">
                <a:solidFill>
                  <a:schemeClr val="accent6">
                    <a:lumMod val="50000"/>
                  </a:schemeClr>
                </a:solidFill>
                <a:latin typeface="Calibri" pitchFamily="34" charset="0"/>
              </a:rPr>
              <a:t>наводняване</a:t>
            </a:r>
            <a:r>
              <a:rPr lang="ru-RU" sz="2800" dirty="0">
                <a:solidFill>
                  <a:schemeClr val="accent6">
                    <a:lumMod val="50000"/>
                  </a:schemeClr>
                </a:solidFill>
                <a:latin typeface="Calibri" pitchFamily="34" charset="0"/>
              </a:rPr>
              <a:t> на </a:t>
            </a:r>
            <a:r>
              <a:rPr lang="ru-RU" sz="2800" dirty="0" err="1">
                <a:solidFill>
                  <a:schemeClr val="accent6">
                    <a:lumMod val="50000"/>
                  </a:schemeClr>
                </a:solidFill>
                <a:latin typeface="Calibri" pitchFamily="34" charset="0"/>
              </a:rPr>
              <a:t>площадките</a:t>
            </a:r>
            <a:r>
              <a:rPr lang="ru-RU" sz="2800" dirty="0">
                <a:solidFill>
                  <a:schemeClr val="accent6">
                    <a:lumMod val="50000"/>
                  </a:schemeClr>
                </a:solidFill>
                <a:latin typeface="Calibri" pitchFamily="34" charset="0"/>
              </a:rPr>
              <a:t> на </a:t>
            </a:r>
            <a:r>
              <a:rPr lang="ru-RU" sz="2800" dirty="0" err="1">
                <a:solidFill>
                  <a:schemeClr val="accent6">
                    <a:lumMod val="50000"/>
                  </a:schemeClr>
                </a:solidFill>
                <a:latin typeface="Calibri" pitchFamily="34" charset="0"/>
              </a:rPr>
              <a:t>строителните</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обекти</a:t>
            </a:r>
            <a:r>
              <a:rPr lang="ru-RU" sz="2800" dirty="0">
                <a:solidFill>
                  <a:schemeClr val="accent6">
                    <a:lumMod val="50000"/>
                  </a:schemeClr>
                </a:solidFill>
                <a:latin typeface="Calibri" pitchFamily="34" charset="0"/>
              </a:rPr>
              <a:t>; </a:t>
            </a: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Свличания</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на </a:t>
            </a:r>
            <a:r>
              <a:rPr lang="ru-RU" sz="2800" dirty="0" err="1">
                <a:solidFill>
                  <a:schemeClr val="accent6">
                    <a:lumMod val="50000"/>
                  </a:schemeClr>
                </a:solidFill>
                <a:latin typeface="Calibri" pitchFamily="34" charset="0"/>
              </a:rPr>
              <a:t>земни</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маси</a:t>
            </a:r>
            <a:r>
              <a:rPr lang="ru-RU" sz="2800" dirty="0">
                <a:solidFill>
                  <a:schemeClr val="accent6">
                    <a:lumMod val="50000"/>
                  </a:schemeClr>
                </a:solidFill>
                <a:latin typeface="Calibri" pitchFamily="34" charset="0"/>
              </a:rPr>
              <a:t>; </a:t>
            </a: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Затрупване</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с </a:t>
            </a:r>
            <a:r>
              <a:rPr lang="ru-RU" sz="2800" dirty="0" err="1">
                <a:solidFill>
                  <a:schemeClr val="accent6">
                    <a:lumMod val="50000"/>
                  </a:schemeClr>
                </a:solidFill>
                <a:latin typeface="Calibri" pitchFamily="34" charset="0"/>
              </a:rPr>
              <a:t>паднали</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дървета</a:t>
            </a:r>
            <a:r>
              <a:rPr lang="ru-RU" sz="2800" dirty="0">
                <a:solidFill>
                  <a:schemeClr val="accent6">
                    <a:lumMod val="50000"/>
                  </a:schemeClr>
                </a:solidFill>
                <a:latin typeface="Calibri" pitchFamily="34" charset="0"/>
              </a:rPr>
              <a:t>; </a:t>
            </a: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Силно</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затруднен до </a:t>
            </a:r>
            <a:r>
              <a:rPr lang="ru-RU" sz="2800" dirty="0" err="1">
                <a:solidFill>
                  <a:schemeClr val="accent6">
                    <a:lumMod val="50000"/>
                  </a:schemeClr>
                </a:solidFill>
                <a:latin typeface="Calibri" pitchFamily="34" charset="0"/>
              </a:rPr>
              <a:t>невъзможен</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достъп</a:t>
            </a:r>
            <a:r>
              <a:rPr lang="ru-RU" sz="2800" dirty="0">
                <a:solidFill>
                  <a:schemeClr val="accent6">
                    <a:lumMod val="50000"/>
                  </a:schemeClr>
                </a:solidFill>
                <a:latin typeface="Calibri" pitchFamily="34" charset="0"/>
              </a:rPr>
              <a:t> за работа; </a:t>
            </a: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Невъзможност</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за </a:t>
            </a:r>
            <a:r>
              <a:rPr lang="ru-RU" sz="2800" dirty="0" err="1">
                <a:solidFill>
                  <a:schemeClr val="accent6">
                    <a:lumMod val="50000"/>
                  </a:schemeClr>
                </a:solidFill>
                <a:latin typeface="Calibri" pitchFamily="34" charset="0"/>
              </a:rPr>
              <a:t>изпълнение</a:t>
            </a:r>
            <a:r>
              <a:rPr lang="ru-RU" sz="2800" dirty="0">
                <a:solidFill>
                  <a:schemeClr val="accent6">
                    <a:lumMod val="50000"/>
                  </a:schemeClr>
                </a:solidFill>
                <a:latin typeface="Calibri" pitchFamily="34" charset="0"/>
              </a:rPr>
              <a:t> на </a:t>
            </a:r>
            <a:r>
              <a:rPr lang="ru-RU" sz="2800" dirty="0" err="1">
                <a:solidFill>
                  <a:schemeClr val="accent6">
                    <a:lumMod val="50000"/>
                  </a:schemeClr>
                </a:solidFill>
                <a:latin typeface="Calibri" pitchFamily="34" charset="0"/>
              </a:rPr>
              <a:t>технологични</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процеси</a:t>
            </a:r>
            <a:r>
              <a:rPr lang="ru-RU" sz="2800" dirty="0">
                <a:solidFill>
                  <a:schemeClr val="accent6">
                    <a:lumMod val="50000"/>
                  </a:schemeClr>
                </a:solidFill>
                <a:latin typeface="Calibri" pitchFamily="34" charset="0"/>
              </a:rPr>
              <a:t>. </a:t>
            </a:r>
          </a:p>
        </p:txBody>
      </p:sp>
    </p:spTree>
    <p:extLst>
      <p:ext uri="{BB962C8B-B14F-4D97-AF65-F5344CB8AC3E}">
        <p14:creationId xmlns:p14="http://schemas.microsoft.com/office/powerpoint/2010/main" val="2062311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125364"/>
            <a:ext cx="8568952" cy="5688012"/>
          </a:xfrm>
        </p:spPr>
        <p:txBody>
          <a:bodyPr>
            <a:noAutofit/>
          </a:bodyPr>
          <a:lstStyle/>
          <a:p>
            <a:r>
              <a:rPr lang="ru-RU" sz="3300" dirty="0" smtClean="0">
                <a:solidFill>
                  <a:schemeClr val="accent6">
                    <a:lumMod val="50000"/>
                  </a:schemeClr>
                </a:solidFill>
                <a:latin typeface="Calibri" pitchFamily="34" charset="0"/>
              </a:rPr>
              <a:t>В </a:t>
            </a:r>
            <a:r>
              <a:rPr lang="ru-RU" sz="3300" dirty="0" err="1" smtClean="0">
                <a:solidFill>
                  <a:schemeClr val="accent6">
                    <a:lumMod val="50000"/>
                  </a:schemeClr>
                </a:solidFill>
                <a:latin typeface="Calibri" pitchFamily="34" charset="0"/>
              </a:rPr>
              <a:t>резултат</a:t>
            </a:r>
            <a:r>
              <a:rPr lang="ru-RU" sz="3300" dirty="0" smtClean="0">
                <a:solidFill>
                  <a:schemeClr val="accent6">
                    <a:lumMod val="50000"/>
                  </a:schemeClr>
                </a:solidFill>
                <a:latin typeface="Calibri" pitchFamily="34" charset="0"/>
              </a:rPr>
              <a:t> на </a:t>
            </a:r>
            <a:r>
              <a:rPr lang="ru-RU" sz="3300" dirty="0" err="1" smtClean="0">
                <a:solidFill>
                  <a:schemeClr val="accent6">
                    <a:lumMod val="50000"/>
                  </a:schemeClr>
                </a:solidFill>
                <a:latin typeface="Calibri" pitchFamily="34" charset="0"/>
              </a:rPr>
              <a:t>това</a:t>
            </a:r>
            <a:r>
              <a:rPr lang="ru-RU" sz="3300" dirty="0" smtClean="0">
                <a:solidFill>
                  <a:schemeClr val="accent6">
                    <a:lumMod val="50000"/>
                  </a:schemeClr>
                </a:solidFill>
                <a:latin typeface="Calibri" pitchFamily="34" charset="0"/>
              </a:rPr>
              <a:t> </a:t>
            </a:r>
            <a:r>
              <a:rPr lang="ru-RU" sz="3300" dirty="0" err="1" smtClean="0">
                <a:solidFill>
                  <a:schemeClr val="accent6">
                    <a:lumMod val="50000"/>
                  </a:schemeClr>
                </a:solidFill>
                <a:latin typeface="Calibri" pitchFamily="34" charset="0"/>
              </a:rPr>
              <a:t>са</a:t>
            </a:r>
            <a:r>
              <a:rPr lang="ru-RU" sz="3300" dirty="0" smtClean="0">
                <a:solidFill>
                  <a:schemeClr val="accent6">
                    <a:lumMod val="50000"/>
                  </a:schemeClr>
                </a:solidFill>
                <a:latin typeface="Calibri" pitchFamily="34" charset="0"/>
              </a:rPr>
              <a:t> </a:t>
            </a:r>
            <a:r>
              <a:rPr lang="ru-RU" sz="3300" b="1" i="1" dirty="0" err="1" smtClean="0">
                <a:solidFill>
                  <a:schemeClr val="accent6">
                    <a:lumMod val="50000"/>
                  </a:schemeClr>
                </a:solidFill>
                <a:latin typeface="Calibri" pitchFamily="34" charset="0"/>
              </a:rPr>
              <a:t>процедирани</a:t>
            </a:r>
            <a:r>
              <a:rPr lang="ru-RU" sz="3300" b="1" i="1" dirty="0" smtClean="0">
                <a:solidFill>
                  <a:schemeClr val="accent6">
                    <a:lumMod val="50000"/>
                  </a:schemeClr>
                </a:solidFill>
                <a:latin typeface="Calibri" pitchFamily="34" charset="0"/>
              </a:rPr>
              <a:t> и </a:t>
            </a:r>
            <a:r>
              <a:rPr lang="ru-RU" sz="3300" b="1" i="1" dirty="0" err="1" smtClean="0">
                <a:solidFill>
                  <a:schemeClr val="accent6">
                    <a:lumMod val="50000"/>
                  </a:schemeClr>
                </a:solidFill>
                <a:latin typeface="Calibri" pitchFamily="34" charset="0"/>
              </a:rPr>
              <a:t>одобрени</a:t>
            </a:r>
            <a:r>
              <a:rPr lang="ru-RU" sz="3300" b="1" i="1" dirty="0" smtClean="0">
                <a:solidFill>
                  <a:schemeClr val="accent6">
                    <a:lumMod val="50000"/>
                  </a:schemeClr>
                </a:solidFill>
                <a:latin typeface="Calibri" pitchFamily="34" charset="0"/>
              </a:rPr>
              <a:t> 4 </a:t>
            </a:r>
            <a:r>
              <a:rPr lang="ru-RU" sz="3300" b="1" i="1" dirty="0" err="1">
                <a:solidFill>
                  <a:schemeClr val="accent6">
                    <a:lumMod val="50000"/>
                  </a:schemeClr>
                </a:solidFill>
                <a:latin typeface="Calibri" pitchFamily="34" charset="0"/>
              </a:rPr>
              <a:t>бр</a:t>
            </a:r>
            <a:r>
              <a:rPr lang="ru-RU" sz="3300" b="1" i="1" dirty="0">
                <a:solidFill>
                  <a:schemeClr val="accent6">
                    <a:lumMod val="50000"/>
                  </a:schemeClr>
                </a:solidFill>
                <a:latin typeface="Calibri" pitchFamily="34" charset="0"/>
              </a:rPr>
              <a:t>. </a:t>
            </a:r>
            <a:r>
              <a:rPr lang="ru-RU" sz="3300" b="1" i="1" dirty="0" err="1">
                <a:solidFill>
                  <a:schemeClr val="accent6">
                    <a:lumMod val="50000"/>
                  </a:schemeClr>
                </a:solidFill>
                <a:latin typeface="Calibri" pitchFamily="34" charset="0"/>
              </a:rPr>
              <a:t>искове</a:t>
            </a:r>
            <a:r>
              <a:rPr lang="ru-RU" sz="3300" dirty="0">
                <a:solidFill>
                  <a:schemeClr val="accent6">
                    <a:lumMod val="50000"/>
                  </a:schemeClr>
                </a:solidFill>
                <a:latin typeface="Calibri" pitchFamily="34" charset="0"/>
              </a:rPr>
              <a:t> за </a:t>
            </a:r>
            <a:r>
              <a:rPr lang="ru-RU" sz="3300" dirty="0" err="1">
                <a:solidFill>
                  <a:schemeClr val="accent6">
                    <a:lumMod val="50000"/>
                  </a:schemeClr>
                </a:solidFill>
                <a:latin typeface="Calibri" pitchFamily="34" charset="0"/>
              </a:rPr>
              <a:t>удължаване</a:t>
            </a:r>
            <a:r>
              <a:rPr lang="ru-RU" sz="3300" dirty="0">
                <a:solidFill>
                  <a:schemeClr val="accent6">
                    <a:lumMod val="50000"/>
                  </a:schemeClr>
                </a:solidFill>
                <a:latin typeface="Calibri" pitchFamily="34" charset="0"/>
              </a:rPr>
              <a:t> на </a:t>
            </a:r>
            <a:r>
              <a:rPr lang="ru-RU" sz="3300" dirty="0" err="1">
                <a:solidFill>
                  <a:schemeClr val="accent6">
                    <a:lumMod val="50000"/>
                  </a:schemeClr>
                </a:solidFill>
                <a:latin typeface="Calibri" pitchFamily="34" charset="0"/>
              </a:rPr>
              <a:t>времето</a:t>
            </a:r>
            <a:r>
              <a:rPr lang="ru-RU" sz="3300" dirty="0">
                <a:solidFill>
                  <a:schemeClr val="accent6">
                    <a:lumMod val="50000"/>
                  </a:schemeClr>
                </a:solidFill>
                <a:latin typeface="Calibri" pitchFamily="34" charset="0"/>
              </a:rPr>
              <a:t> за </a:t>
            </a:r>
            <a:r>
              <a:rPr lang="ru-RU" sz="3300" dirty="0" err="1">
                <a:solidFill>
                  <a:schemeClr val="accent6">
                    <a:lumMod val="50000"/>
                  </a:schemeClr>
                </a:solidFill>
                <a:latin typeface="Calibri" pitchFamily="34" charset="0"/>
              </a:rPr>
              <a:t>завършване</a:t>
            </a:r>
            <a:r>
              <a:rPr lang="ru-RU" sz="3300" dirty="0">
                <a:solidFill>
                  <a:schemeClr val="accent6">
                    <a:lumMod val="50000"/>
                  </a:schemeClr>
                </a:solidFill>
                <a:latin typeface="Calibri" pitchFamily="34" charset="0"/>
              </a:rPr>
              <a:t> на </a:t>
            </a:r>
            <a:r>
              <a:rPr lang="ru-RU" sz="3300" dirty="0" err="1">
                <a:solidFill>
                  <a:schemeClr val="accent6">
                    <a:lumMod val="50000"/>
                  </a:schemeClr>
                </a:solidFill>
                <a:latin typeface="Calibri" pitchFamily="34" charset="0"/>
              </a:rPr>
              <a:t>пречиствателните</a:t>
            </a:r>
            <a:r>
              <a:rPr lang="ru-RU" sz="3300" dirty="0">
                <a:solidFill>
                  <a:schemeClr val="accent6">
                    <a:lumMod val="50000"/>
                  </a:schemeClr>
                </a:solidFill>
                <a:latin typeface="Calibri" pitchFamily="34" charset="0"/>
              </a:rPr>
              <a:t> станции </a:t>
            </a:r>
            <a:r>
              <a:rPr lang="ru-RU" sz="3300" dirty="0" err="1">
                <a:solidFill>
                  <a:schemeClr val="accent6">
                    <a:lumMod val="50000"/>
                  </a:schemeClr>
                </a:solidFill>
                <a:latin typeface="Calibri" pitchFamily="34" charset="0"/>
              </a:rPr>
              <a:t>поради</a:t>
            </a:r>
            <a:r>
              <a:rPr lang="ru-RU" sz="3300" dirty="0">
                <a:solidFill>
                  <a:schemeClr val="accent6">
                    <a:lumMod val="50000"/>
                  </a:schemeClr>
                </a:solidFill>
                <a:latin typeface="Calibri" pitchFamily="34" charset="0"/>
              </a:rPr>
              <a:t> наличие на </a:t>
            </a:r>
            <a:r>
              <a:rPr lang="ru-RU" sz="3300" dirty="0" err="1">
                <a:solidFill>
                  <a:schemeClr val="accent6">
                    <a:lumMod val="50000"/>
                  </a:schemeClr>
                </a:solidFill>
                <a:latin typeface="Calibri" pitchFamily="34" charset="0"/>
              </a:rPr>
              <a:t>изключително</a:t>
            </a:r>
            <a:r>
              <a:rPr lang="ru-RU" sz="3300" dirty="0">
                <a:solidFill>
                  <a:schemeClr val="accent6">
                    <a:lumMod val="50000"/>
                  </a:schemeClr>
                </a:solidFill>
                <a:latin typeface="Calibri" pitchFamily="34" charset="0"/>
              </a:rPr>
              <a:t> </a:t>
            </a:r>
            <a:r>
              <a:rPr lang="ru-RU" sz="3300" dirty="0" err="1">
                <a:solidFill>
                  <a:schemeClr val="accent6">
                    <a:lumMod val="50000"/>
                  </a:schemeClr>
                </a:solidFill>
                <a:latin typeface="Calibri" pitchFamily="34" charset="0"/>
              </a:rPr>
              <a:t>неблагоприятни</a:t>
            </a:r>
            <a:r>
              <a:rPr lang="ru-RU" sz="3300" dirty="0">
                <a:solidFill>
                  <a:schemeClr val="accent6">
                    <a:lumMod val="50000"/>
                  </a:schemeClr>
                </a:solidFill>
                <a:latin typeface="Calibri" pitchFamily="34" charset="0"/>
              </a:rPr>
              <a:t> </a:t>
            </a:r>
            <a:r>
              <a:rPr lang="ru-RU" sz="3300" dirty="0" err="1">
                <a:solidFill>
                  <a:schemeClr val="accent6">
                    <a:lumMod val="50000"/>
                  </a:schemeClr>
                </a:solidFill>
                <a:latin typeface="Calibri" pitchFamily="34" charset="0"/>
              </a:rPr>
              <a:t>климатични</a:t>
            </a:r>
            <a:r>
              <a:rPr lang="ru-RU" sz="3300" dirty="0">
                <a:solidFill>
                  <a:schemeClr val="accent6">
                    <a:lumMod val="50000"/>
                  </a:schemeClr>
                </a:solidFill>
                <a:latin typeface="Calibri" pitchFamily="34" charset="0"/>
              </a:rPr>
              <a:t> условия </a:t>
            </a:r>
            <a:r>
              <a:rPr lang="ru-RU" sz="3300" dirty="0" err="1">
                <a:solidFill>
                  <a:schemeClr val="accent6">
                    <a:lumMod val="50000"/>
                  </a:schemeClr>
                </a:solidFill>
                <a:latin typeface="Calibri" pitchFamily="34" charset="0"/>
              </a:rPr>
              <a:t>през</a:t>
            </a:r>
            <a:r>
              <a:rPr lang="ru-RU" sz="3300" dirty="0">
                <a:solidFill>
                  <a:schemeClr val="accent6">
                    <a:lumMod val="50000"/>
                  </a:schemeClr>
                </a:solidFill>
                <a:latin typeface="Calibri" pitchFamily="34" charset="0"/>
              </a:rPr>
              <a:t> </a:t>
            </a:r>
            <a:r>
              <a:rPr lang="ru-RU" sz="3300" dirty="0" err="1">
                <a:solidFill>
                  <a:schemeClr val="accent6">
                    <a:lumMod val="50000"/>
                  </a:schemeClr>
                </a:solidFill>
                <a:latin typeface="Calibri" pitchFamily="34" charset="0"/>
              </a:rPr>
              <a:t>строителен</a:t>
            </a:r>
            <a:r>
              <a:rPr lang="ru-RU" sz="3300" dirty="0">
                <a:solidFill>
                  <a:schemeClr val="accent6">
                    <a:lumMod val="50000"/>
                  </a:schemeClr>
                </a:solidFill>
                <a:latin typeface="Calibri" pitchFamily="34" charset="0"/>
              </a:rPr>
              <a:t> сезон 2014 г</a:t>
            </a:r>
            <a:r>
              <a:rPr lang="ru-RU" sz="3300" dirty="0" smtClean="0">
                <a:solidFill>
                  <a:schemeClr val="accent6">
                    <a:lumMod val="50000"/>
                  </a:schemeClr>
                </a:solidFill>
                <a:latin typeface="Calibri" pitchFamily="34" charset="0"/>
              </a:rPr>
              <a:t>.;  </a:t>
            </a:r>
            <a:br>
              <a:rPr lang="ru-RU" sz="3300" dirty="0" smtClean="0">
                <a:solidFill>
                  <a:schemeClr val="accent6">
                    <a:lumMod val="50000"/>
                  </a:schemeClr>
                </a:solidFill>
                <a:latin typeface="Calibri" pitchFamily="34" charset="0"/>
              </a:rPr>
            </a:br>
            <a:r>
              <a:rPr lang="ru-RU" sz="3300" dirty="0">
                <a:solidFill>
                  <a:schemeClr val="accent6">
                    <a:lumMod val="50000"/>
                  </a:schemeClr>
                </a:solidFill>
                <a:latin typeface="Calibri" pitchFamily="34" charset="0"/>
              </a:rPr>
              <a:t/>
            </a:r>
            <a:br>
              <a:rPr lang="ru-RU" sz="3300" dirty="0">
                <a:solidFill>
                  <a:schemeClr val="accent6">
                    <a:lumMod val="50000"/>
                  </a:schemeClr>
                </a:solidFill>
                <a:latin typeface="Calibri" pitchFamily="34" charset="0"/>
              </a:rPr>
            </a:br>
            <a:r>
              <a:rPr lang="ru-RU" sz="3300" dirty="0" smtClean="0">
                <a:solidFill>
                  <a:schemeClr val="accent6">
                    <a:lumMod val="50000"/>
                  </a:schemeClr>
                </a:solidFill>
                <a:latin typeface="Calibri" pitchFamily="34" charset="0"/>
              </a:rPr>
              <a:t>След </a:t>
            </a:r>
            <a:r>
              <a:rPr lang="ru-RU" sz="3300" dirty="0" err="1" smtClean="0">
                <a:solidFill>
                  <a:schemeClr val="accent6">
                    <a:lumMod val="50000"/>
                  </a:schemeClr>
                </a:solidFill>
                <a:latin typeface="Calibri" pitchFamily="34" charset="0"/>
              </a:rPr>
              <a:t>съгласуване</a:t>
            </a:r>
            <a:r>
              <a:rPr lang="ru-RU" sz="3300" dirty="0" smtClean="0">
                <a:solidFill>
                  <a:schemeClr val="accent6">
                    <a:lumMod val="50000"/>
                  </a:schemeClr>
                </a:solidFill>
                <a:latin typeface="Calibri" pitchFamily="34" charset="0"/>
              </a:rPr>
              <a:t> с УО на ОПОС </a:t>
            </a:r>
            <a:r>
              <a:rPr lang="ru-RU" sz="3300" dirty="0" err="1" smtClean="0">
                <a:solidFill>
                  <a:schemeClr val="accent6">
                    <a:lumMod val="50000"/>
                  </a:schemeClr>
                </a:solidFill>
                <a:latin typeface="Calibri" pitchFamily="34" charset="0"/>
              </a:rPr>
              <a:t>са</a:t>
            </a:r>
            <a:r>
              <a:rPr lang="ru-RU" sz="3300" dirty="0" smtClean="0">
                <a:solidFill>
                  <a:schemeClr val="accent6">
                    <a:lumMod val="50000"/>
                  </a:schemeClr>
                </a:solidFill>
                <a:latin typeface="Calibri" pitchFamily="34" charset="0"/>
              </a:rPr>
              <a:t> </a:t>
            </a:r>
            <a:r>
              <a:rPr lang="ru-RU" sz="3300" dirty="0" err="1" smtClean="0">
                <a:solidFill>
                  <a:schemeClr val="accent6">
                    <a:lumMod val="50000"/>
                  </a:schemeClr>
                </a:solidFill>
                <a:latin typeface="Calibri" pitchFamily="34" charset="0"/>
              </a:rPr>
              <a:t>сключени</a:t>
            </a:r>
            <a:r>
              <a:rPr lang="ru-RU" sz="3300" dirty="0" smtClean="0">
                <a:solidFill>
                  <a:schemeClr val="accent6">
                    <a:lumMod val="50000"/>
                  </a:schemeClr>
                </a:solidFill>
                <a:latin typeface="Calibri" pitchFamily="34" charset="0"/>
              </a:rPr>
              <a:t> </a:t>
            </a:r>
            <a:r>
              <a:rPr lang="ru-RU" sz="3300" dirty="0" err="1" smtClean="0">
                <a:solidFill>
                  <a:schemeClr val="accent6">
                    <a:lumMod val="50000"/>
                  </a:schemeClr>
                </a:solidFill>
                <a:latin typeface="Calibri" pitchFamily="34" charset="0"/>
              </a:rPr>
              <a:t>допълнителни</a:t>
            </a:r>
            <a:r>
              <a:rPr lang="ru-RU" sz="3300" dirty="0" smtClean="0">
                <a:solidFill>
                  <a:schemeClr val="accent6">
                    <a:lumMod val="50000"/>
                  </a:schemeClr>
                </a:solidFill>
                <a:latin typeface="Calibri" pitchFamily="34" charset="0"/>
              </a:rPr>
              <a:t> </a:t>
            </a:r>
            <a:r>
              <a:rPr lang="ru-RU" sz="3300" dirty="0" err="1">
                <a:solidFill>
                  <a:schemeClr val="accent6">
                    <a:lumMod val="50000"/>
                  </a:schemeClr>
                </a:solidFill>
                <a:latin typeface="Calibri" pitchFamily="34" charset="0"/>
              </a:rPr>
              <a:t>споразумения</a:t>
            </a:r>
            <a:r>
              <a:rPr lang="ru-RU" sz="3300" dirty="0">
                <a:solidFill>
                  <a:schemeClr val="accent6">
                    <a:lumMod val="50000"/>
                  </a:schemeClr>
                </a:solidFill>
                <a:latin typeface="Calibri" pitchFamily="34" charset="0"/>
              </a:rPr>
              <a:t> </a:t>
            </a:r>
            <a:r>
              <a:rPr lang="ru-RU" sz="3300" dirty="0" err="1">
                <a:solidFill>
                  <a:schemeClr val="accent6">
                    <a:lumMod val="50000"/>
                  </a:schemeClr>
                </a:solidFill>
                <a:latin typeface="Calibri" pitchFamily="34" charset="0"/>
              </a:rPr>
              <a:t>към</a:t>
            </a:r>
            <a:r>
              <a:rPr lang="ru-RU" sz="3300" dirty="0">
                <a:solidFill>
                  <a:schemeClr val="accent6">
                    <a:lumMod val="50000"/>
                  </a:schemeClr>
                </a:solidFill>
                <a:latin typeface="Calibri" pitchFamily="34" charset="0"/>
              </a:rPr>
              <a:t> договорите за </a:t>
            </a:r>
            <a:r>
              <a:rPr lang="ru-RU" sz="3300" dirty="0" err="1">
                <a:solidFill>
                  <a:schemeClr val="accent6">
                    <a:lumMod val="50000"/>
                  </a:schemeClr>
                </a:solidFill>
                <a:latin typeface="Calibri" pitchFamily="34" charset="0"/>
              </a:rPr>
              <a:t>удължаване</a:t>
            </a:r>
            <a:r>
              <a:rPr lang="ru-RU" sz="3300" dirty="0">
                <a:solidFill>
                  <a:schemeClr val="accent6">
                    <a:lumMod val="50000"/>
                  </a:schemeClr>
                </a:solidFill>
                <a:latin typeface="Calibri" pitchFamily="34" charset="0"/>
              </a:rPr>
              <a:t> на </a:t>
            </a:r>
            <a:r>
              <a:rPr lang="ru-RU" sz="3300" dirty="0" err="1">
                <a:solidFill>
                  <a:schemeClr val="accent6">
                    <a:lumMod val="50000"/>
                  </a:schemeClr>
                </a:solidFill>
                <a:latin typeface="Calibri" pitchFamily="34" charset="0"/>
              </a:rPr>
              <a:t>времето</a:t>
            </a:r>
            <a:r>
              <a:rPr lang="ru-RU" sz="3300" dirty="0">
                <a:solidFill>
                  <a:schemeClr val="accent6">
                    <a:lumMod val="50000"/>
                  </a:schemeClr>
                </a:solidFill>
                <a:latin typeface="Calibri" pitchFamily="34" charset="0"/>
              </a:rPr>
              <a:t> за </a:t>
            </a:r>
            <a:r>
              <a:rPr lang="ru-RU" sz="3300" dirty="0" err="1" smtClean="0">
                <a:solidFill>
                  <a:schemeClr val="accent6">
                    <a:lumMod val="50000"/>
                  </a:schemeClr>
                </a:solidFill>
                <a:latin typeface="Calibri" pitchFamily="34" charset="0"/>
              </a:rPr>
              <a:t>завършване</a:t>
            </a:r>
            <a:r>
              <a:rPr lang="ru-RU" sz="3300" dirty="0" smtClean="0">
                <a:solidFill>
                  <a:schemeClr val="accent6">
                    <a:lumMod val="50000"/>
                  </a:schemeClr>
                </a:solidFill>
                <a:latin typeface="Calibri" pitchFamily="34" charset="0"/>
              </a:rPr>
              <a:t> на договорите за </a:t>
            </a:r>
            <a:r>
              <a:rPr lang="ru-RU" sz="3300" dirty="0" err="1" smtClean="0">
                <a:solidFill>
                  <a:schemeClr val="accent6">
                    <a:lumMod val="50000"/>
                  </a:schemeClr>
                </a:solidFill>
                <a:latin typeface="Calibri" pitchFamily="34" charset="0"/>
              </a:rPr>
              <a:t>пречиствателните</a:t>
            </a:r>
            <a:r>
              <a:rPr lang="ru-RU" sz="3300" dirty="0" smtClean="0">
                <a:solidFill>
                  <a:schemeClr val="accent6">
                    <a:lumMod val="50000"/>
                  </a:schemeClr>
                </a:solidFill>
                <a:latin typeface="Calibri" pitchFamily="34" charset="0"/>
              </a:rPr>
              <a:t> станции.</a:t>
            </a:r>
            <a:br>
              <a:rPr lang="ru-RU" sz="3300" dirty="0" smtClean="0">
                <a:solidFill>
                  <a:schemeClr val="accent6">
                    <a:lumMod val="50000"/>
                  </a:schemeClr>
                </a:solidFill>
                <a:latin typeface="Calibri" pitchFamily="34" charset="0"/>
              </a:rPr>
            </a:br>
            <a:r>
              <a:rPr lang="ru-RU" sz="3300" dirty="0">
                <a:solidFill>
                  <a:schemeClr val="accent6">
                    <a:lumMod val="50000"/>
                  </a:schemeClr>
                </a:solidFill>
                <a:latin typeface="Calibri" pitchFamily="34" charset="0"/>
              </a:rPr>
              <a:t/>
            </a:r>
            <a:br>
              <a:rPr lang="ru-RU" sz="3300" dirty="0">
                <a:solidFill>
                  <a:schemeClr val="accent6">
                    <a:lumMod val="50000"/>
                  </a:schemeClr>
                </a:solidFill>
                <a:latin typeface="Calibri" pitchFamily="34" charset="0"/>
              </a:rPr>
            </a:br>
            <a:endParaRPr lang="ru-RU" sz="33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646764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rmAutofit/>
          </a:bodyPr>
          <a:lstStyle/>
          <a:p>
            <a:r>
              <a:rPr lang="ru-RU" dirty="0" smtClean="0">
                <a:solidFill>
                  <a:schemeClr val="accent6">
                    <a:lumMod val="50000"/>
                  </a:schemeClr>
                </a:solidFill>
                <a:latin typeface="Calibri" pitchFamily="34" charset="0"/>
              </a:rPr>
              <a:t>С </a:t>
            </a:r>
            <a:r>
              <a:rPr lang="ru-RU" dirty="0" err="1" smtClean="0">
                <a:solidFill>
                  <a:schemeClr val="accent6">
                    <a:lumMod val="50000"/>
                  </a:schemeClr>
                </a:solidFill>
                <a:latin typeface="Calibri" pitchFamily="34" charset="0"/>
              </a:rPr>
              <a:t>адекватната</a:t>
            </a:r>
            <a:r>
              <a:rPr lang="ru-RU" dirty="0" smtClean="0">
                <a:solidFill>
                  <a:schemeClr val="accent6">
                    <a:lumMod val="50000"/>
                  </a:schemeClr>
                </a:solidFill>
                <a:latin typeface="Calibri" pitchFamily="34" charset="0"/>
              </a:rPr>
              <a:t> </a:t>
            </a:r>
            <a:r>
              <a:rPr lang="ru-RU" dirty="0">
                <a:solidFill>
                  <a:schemeClr val="accent6">
                    <a:lumMod val="50000"/>
                  </a:schemeClr>
                </a:solidFill>
                <a:latin typeface="Calibri" pitchFamily="34" charset="0"/>
              </a:rPr>
              <a:t>мобилизация на </a:t>
            </a:r>
            <a:r>
              <a:rPr lang="ru-RU" dirty="0" err="1">
                <a:solidFill>
                  <a:schemeClr val="accent6">
                    <a:lumMod val="50000"/>
                  </a:schemeClr>
                </a:solidFill>
                <a:latin typeface="Calibri" pitchFamily="34" charset="0"/>
              </a:rPr>
              <a:t>всички</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страни</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предизвикателствата</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бяха</a:t>
            </a:r>
            <a:r>
              <a:rPr lang="ru-RU" dirty="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посрещнати</a:t>
            </a:r>
            <a:r>
              <a:rPr lang="ru-RU" dirty="0" smtClean="0">
                <a:solidFill>
                  <a:schemeClr val="accent6">
                    <a:lumMod val="50000"/>
                  </a:schemeClr>
                </a:solidFill>
                <a:latin typeface="Calibri" pitchFamily="34" charset="0"/>
              </a:rPr>
              <a:t>,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b="1" i="1" dirty="0" smtClean="0">
                <a:solidFill>
                  <a:schemeClr val="accent6">
                    <a:lumMod val="50000"/>
                  </a:schemeClr>
                </a:solidFill>
                <a:latin typeface="Calibri" pitchFamily="34" charset="0"/>
              </a:rPr>
              <a:t>без </a:t>
            </a:r>
            <a:r>
              <a:rPr lang="ru-RU" b="1" i="1" dirty="0" err="1">
                <a:solidFill>
                  <a:schemeClr val="accent6">
                    <a:lumMod val="50000"/>
                  </a:schemeClr>
                </a:solidFill>
                <a:latin typeface="Calibri" pitchFamily="34" charset="0"/>
              </a:rPr>
              <a:t>съществени</a:t>
            </a:r>
            <a:r>
              <a:rPr lang="ru-RU" b="1" i="1" dirty="0">
                <a:solidFill>
                  <a:schemeClr val="accent6">
                    <a:lumMod val="50000"/>
                  </a:schemeClr>
                </a:solidFill>
                <a:latin typeface="Calibri" pitchFamily="34" charset="0"/>
              </a:rPr>
              <a:t> </a:t>
            </a:r>
            <a:r>
              <a:rPr lang="ru-RU" b="1" i="1" dirty="0" err="1">
                <a:solidFill>
                  <a:schemeClr val="accent6">
                    <a:lumMod val="50000"/>
                  </a:schemeClr>
                </a:solidFill>
                <a:latin typeface="Calibri" pitchFamily="34" charset="0"/>
              </a:rPr>
              <a:t>прекъсвания</a:t>
            </a:r>
            <a:r>
              <a:rPr lang="ru-RU" b="1" i="1" dirty="0">
                <a:solidFill>
                  <a:schemeClr val="accent6">
                    <a:lumMod val="50000"/>
                  </a:schemeClr>
                </a:solidFill>
                <a:latin typeface="Calibri" pitchFamily="34" charset="0"/>
              </a:rPr>
              <a:t> на </a:t>
            </a:r>
            <a:r>
              <a:rPr lang="ru-RU" b="1" i="1" dirty="0" err="1">
                <a:solidFill>
                  <a:schemeClr val="accent6">
                    <a:lumMod val="50000"/>
                  </a:schemeClr>
                </a:solidFill>
                <a:latin typeface="Calibri" pitchFamily="34" charset="0"/>
              </a:rPr>
              <a:t>строителния</a:t>
            </a:r>
            <a:r>
              <a:rPr lang="ru-RU" b="1" i="1" dirty="0">
                <a:solidFill>
                  <a:schemeClr val="accent6">
                    <a:lumMod val="50000"/>
                  </a:schemeClr>
                </a:solidFill>
                <a:latin typeface="Calibri" pitchFamily="34" charset="0"/>
              </a:rPr>
              <a:t> </a:t>
            </a:r>
            <a:r>
              <a:rPr lang="ru-RU" b="1" i="1" dirty="0" err="1">
                <a:solidFill>
                  <a:schemeClr val="accent6">
                    <a:lumMod val="50000"/>
                  </a:schemeClr>
                </a:solidFill>
                <a:latin typeface="Calibri" pitchFamily="34" charset="0"/>
              </a:rPr>
              <a:t>процес</a:t>
            </a:r>
            <a:r>
              <a:rPr lang="ru-RU" dirty="0">
                <a:solidFill>
                  <a:schemeClr val="accent6">
                    <a:lumMod val="50000"/>
                  </a:schemeClr>
                </a:solidFill>
                <a:latin typeface="Calibri" pitchFamily="34" charset="0"/>
              </a:rPr>
              <a:t>.</a:t>
            </a:r>
          </a:p>
        </p:txBody>
      </p:sp>
    </p:spTree>
    <p:extLst>
      <p:ext uri="{BB962C8B-B14F-4D97-AF65-F5344CB8AC3E}">
        <p14:creationId xmlns:p14="http://schemas.microsoft.com/office/powerpoint/2010/main" val="20696054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51520" y="764704"/>
            <a:ext cx="8568952" cy="5688012"/>
          </a:xfrm>
        </p:spPr>
        <p:txBody>
          <a:bodyPr>
            <a:normAutofit/>
          </a:bodyPr>
          <a:lstStyle/>
          <a:p>
            <a:pPr algn="ctr"/>
            <a:r>
              <a:rPr lang="ru-RU" sz="5300" dirty="0" err="1">
                <a:solidFill>
                  <a:schemeClr val="accent6">
                    <a:lumMod val="50000"/>
                  </a:schemeClr>
                </a:solidFill>
                <a:latin typeface="Calibri" pitchFamily="34" charset="0"/>
              </a:rPr>
              <a:t>Общият</a:t>
            </a:r>
            <a:r>
              <a:rPr lang="ru-RU" sz="5300" dirty="0">
                <a:solidFill>
                  <a:schemeClr val="accent6">
                    <a:lumMod val="50000"/>
                  </a:schemeClr>
                </a:solidFill>
                <a:latin typeface="Calibri" pitchFamily="34" charset="0"/>
              </a:rPr>
              <a:t> физически </a:t>
            </a:r>
            <a:r>
              <a:rPr lang="ru-RU" sz="5300" dirty="0" err="1">
                <a:solidFill>
                  <a:schemeClr val="accent6">
                    <a:lumMod val="50000"/>
                  </a:schemeClr>
                </a:solidFill>
                <a:latin typeface="Calibri" pitchFamily="34" charset="0"/>
              </a:rPr>
              <a:t>напредък</a:t>
            </a:r>
            <a:r>
              <a:rPr lang="ru-RU" sz="5300" dirty="0">
                <a:solidFill>
                  <a:schemeClr val="accent6">
                    <a:lumMod val="50000"/>
                  </a:schemeClr>
                </a:solidFill>
                <a:latin typeface="Calibri" pitchFamily="34" charset="0"/>
              </a:rPr>
              <a:t> </a:t>
            </a:r>
            <a:r>
              <a:rPr lang="ru-RU" sz="5300" dirty="0" smtClean="0">
                <a:solidFill>
                  <a:schemeClr val="accent6">
                    <a:lumMod val="50000"/>
                  </a:schemeClr>
                </a:solidFill>
                <a:latin typeface="Calibri" pitchFamily="34" charset="0"/>
              </a:rPr>
              <a:t/>
            </a:r>
            <a:br>
              <a:rPr lang="ru-RU" sz="5300" dirty="0" smtClean="0">
                <a:solidFill>
                  <a:schemeClr val="accent6">
                    <a:lumMod val="50000"/>
                  </a:schemeClr>
                </a:solidFill>
                <a:latin typeface="Calibri" pitchFamily="34" charset="0"/>
              </a:rPr>
            </a:br>
            <a:r>
              <a:rPr lang="ru-RU" sz="5300" dirty="0" smtClean="0">
                <a:solidFill>
                  <a:schemeClr val="accent6">
                    <a:lumMod val="50000"/>
                  </a:schemeClr>
                </a:solidFill>
                <a:latin typeface="Calibri" pitchFamily="34" charset="0"/>
              </a:rPr>
              <a:t>на </a:t>
            </a:r>
            <a:r>
              <a:rPr lang="ru-RU" sz="5300" dirty="0" err="1">
                <a:solidFill>
                  <a:schemeClr val="accent6">
                    <a:lumMod val="50000"/>
                  </a:schemeClr>
                </a:solidFill>
                <a:latin typeface="Calibri" pitchFamily="34" charset="0"/>
              </a:rPr>
              <a:t>строителството</a:t>
            </a:r>
            <a:r>
              <a:rPr lang="ru-RU" sz="5300" dirty="0">
                <a:solidFill>
                  <a:schemeClr val="accent6">
                    <a:lumMod val="50000"/>
                  </a:schemeClr>
                </a:solidFill>
                <a:latin typeface="Calibri" pitchFamily="34" charset="0"/>
              </a:rPr>
              <a:t> е </a:t>
            </a:r>
            <a:r>
              <a:rPr lang="ru-RU" sz="5300" b="1" u="sng" dirty="0" smtClean="0">
                <a:solidFill>
                  <a:schemeClr val="accent6">
                    <a:lumMod val="50000"/>
                  </a:schemeClr>
                </a:solidFill>
                <a:latin typeface="Calibri" pitchFamily="34" charset="0"/>
              </a:rPr>
              <a:t>97%</a:t>
            </a:r>
            <a:endParaRPr lang="ru-RU" sz="53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683914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rmAutofit/>
          </a:bodyPr>
          <a:lstStyle/>
          <a:p>
            <a:r>
              <a:rPr lang="ru-RU" b="1" dirty="0">
                <a:solidFill>
                  <a:schemeClr val="accent6">
                    <a:lumMod val="50000"/>
                  </a:schemeClr>
                </a:solidFill>
                <a:latin typeface="Calibri" pitchFamily="34" charset="0"/>
              </a:rPr>
              <a:t>ЕТАП </a:t>
            </a:r>
            <a:r>
              <a:rPr lang="ru-RU" b="1" dirty="0" smtClean="0">
                <a:solidFill>
                  <a:schemeClr val="accent6">
                    <a:lumMod val="50000"/>
                  </a:schemeClr>
                </a:solidFill>
                <a:latin typeface="Calibri" pitchFamily="34" charset="0"/>
              </a:rPr>
              <a:t>1 от </a:t>
            </a:r>
            <a:r>
              <a:rPr lang="ru-RU" b="1" dirty="0" err="1" smtClean="0">
                <a:solidFill>
                  <a:schemeClr val="accent6">
                    <a:lumMod val="50000"/>
                  </a:schemeClr>
                </a:solidFill>
                <a:latin typeface="Calibri" pitchFamily="34" charset="0"/>
              </a:rPr>
              <a:t>ВиК</a:t>
            </a:r>
            <a:r>
              <a:rPr lang="ru-RU" b="1" dirty="0" smtClean="0">
                <a:solidFill>
                  <a:schemeClr val="accent6">
                    <a:lumMod val="50000"/>
                  </a:schemeClr>
                </a:solidFill>
                <a:latin typeface="Calibri" pitchFamily="34" charset="0"/>
              </a:rPr>
              <a:t> </a:t>
            </a:r>
            <a:r>
              <a:rPr lang="ru-RU" b="1" dirty="0" err="1" smtClean="0">
                <a:solidFill>
                  <a:schemeClr val="accent6">
                    <a:lumMod val="50000"/>
                  </a:schemeClr>
                </a:solidFill>
                <a:latin typeface="Calibri" pitchFamily="34" charset="0"/>
              </a:rPr>
              <a:t>мрежата</a:t>
            </a: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err="1">
                <a:solidFill>
                  <a:schemeClr val="accent6">
                    <a:lumMod val="50000"/>
                  </a:schemeClr>
                </a:solidFill>
                <a:latin typeface="Calibri" pitchFamily="34" charset="0"/>
              </a:rPr>
              <a:t>Изпълнението</a:t>
            </a:r>
            <a:r>
              <a:rPr lang="ru-RU" dirty="0">
                <a:solidFill>
                  <a:schemeClr val="accent6">
                    <a:lumMod val="50000"/>
                  </a:schemeClr>
                </a:solidFill>
                <a:latin typeface="Calibri" pitchFamily="34" charset="0"/>
              </a:rPr>
              <a:t> на </a:t>
            </a:r>
            <a:r>
              <a:rPr lang="ru-RU" dirty="0" err="1">
                <a:solidFill>
                  <a:schemeClr val="accent6">
                    <a:lumMod val="50000"/>
                  </a:schemeClr>
                </a:solidFill>
                <a:latin typeface="Calibri" pitchFamily="34" charset="0"/>
              </a:rPr>
              <a:t>строителните</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дейности</a:t>
            </a:r>
            <a:r>
              <a:rPr lang="ru-RU" dirty="0">
                <a:solidFill>
                  <a:schemeClr val="accent6">
                    <a:lumMod val="50000"/>
                  </a:schemeClr>
                </a:solidFill>
                <a:latin typeface="Calibri" pitchFamily="34" charset="0"/>
              </a:rPr>
              <a:t> е </a:t>
            </a:r>
            <a:r>
              <a:rPr lang="ru-RU" dirty="0" smtClean="0">
                <a:solidFill>
                  <a:schemeClr val="accent6">
                    <a:lumMod val="50000"/>
                  </a:schemeClr>
                </a:solidFill>
                <a:latin typeface="Calibri" pitchFamily="34" charset="0"/>
              </a:rPr>
              <a:t>приключило;</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Напредъкът</a:t>
            </a:r>
            <a:r>
              <a:rPr lang="ru-RU" dirty="0" smtClean="0">
                <a:solidFill>
                  <a:schemeClr val="accent6">
                    <a:lumMod val="50000"/>
                  </a:schemeClr>
                </a:solidFill>
                <a:latin typeface="Calibri" pitchFamily="34" charset="0"/>
              </a:rPr>
              <a:t> </a:t>
            </a:r>
            <a:r>
              <a:rPr lang="ru-RU" dirty="0">
                <a:solidFill>
                  <a:schemeClr val="accent6">
                    <a:lumMod val="50000"/>
                  </a:schemeClr>
                </a:solidFill>
                <a:latin typeface="Calibri" pitchFamily="34" charset="0"/>
              </a:rPr>
              <a:t>на </a:t>
            </a:r>
            <a:r>
              <a:rPr lang="ru-RU" dirty="0" err="1">
                <a:solidFill>
                  <a:schemeClr val="accent6">
                    <a:lumMod val="50000"/>
                  </a:schemeClr>
                </a:solidFill>
                <a:latin typeface="Calibri" pitchFamily="34" charset="0"/>
              </a:rPr>
              <a:t>изпълнението</a:t>
            </a:r>
            <a:r>
              <a:rPr lang="ru-RU" dirty="0">
                <a:solidFill>
                  <a:schemeClr val="accent6">
                    <a:lumMod val="50000"/>
                  </a:schemeClr>
                </a:solidFill>
                <a:latin typeface="Calibri" pitchFamily="34" charset="0"/>
              </a:rPr>
              <a:t> е </a:t>
            </a:r>
            <a:r>
              <a:rPr lang="ru-RU" b="1" u="sng" dirty="0">
                <a:solidFill>
                  <a:schemeClr val="accent6">
                    <a:lumMod val="50000"/>
                  </a:schemeClr>
                </a:solidFill>
                <a:latin typeface="Calibri" pitchFamily="34" charset="0"/>
              </a:rPr>
              <a:t>100</a:t>
            </a:r>
            <a:r>
              <a:rPr lang="ru-RU" b="1" u="sng" dirty="0" smtClean="0">
                <a:solidFill>
                  <a:schemeClr val="accent6">
                    <a:lumMod val="50000"/>
                  </a:schemeClr>
                </a:solidFill>
                <a:latin typeface="Calibri" pitchFamily="34" charset="0"/>
              </a:rPr>
              <a:t>%;</a:t>
            </a:r>
            <a:br>
              <a:rPr lang="ru-RU" b="1" u="sng" dirty="0" smtClean="0">
                <a:solidFill>
                  <a:schemeClr val="accent6">
                    <a:lumMod val="50000"/>
                  </a:schemeClr>
                </a:solidFill>
                <a:latin typeface="Calibri" pitchFamily="34" charset="0"/>
              </a:rPr>
            </a:br>
            <a:r>
              <a:rPr lang="ru-RU" b="1" u="sng" dirty="0">
                <a:solidFill>
                  <a:schemeClr val="accent6">
                    <a:lumMod val="50000"/>
                  </a:schemeClr>
                </a:solidFill>
                <a:latin typeface="Calibri" pitchFamily="34" charset="0"/>
              </a:rPr>
              <a:t/>
            </a:r>
            <a:br>
              <a:rPr lang="ru-RU" b="1" u="sng" dirty="0">
                <a:solidFill>
                  <a:schemeClr val="accent6">
                    <a:lumMod val="50000"/>
                  </a:schemeClr>
                </a:solidFill>
                <a:latin typeface="Calibri" pitchFamily="34" charset="0"/>
              </a:rPr>
            </a:br>
            <a:endParaRPr lang="ru-RU"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893128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424936" cy="5688012"/>
          </a:xfrm>
        </p:spPr>
        <p:txBody>
          <a:bodyPr>
            <a:normAutofit/>
          </a:bodyPr>
          <a:lstStyle/>
          <a:p>
            <a:r>
              <a:rPr lang="ru-RU" sz="2800" dirty="0" err="1">
                <a:solidFill>
                  <a:schemeClr val="accent6">
                    <a:lumMod val="50000"/>
                  </a:schemeClr>
                </a:solidFill>
                <a:latin typeface="Calibri" pitchFamily="34" charset="0"/>
              </a:rPr>
              <a:t>Текущо</a:t>
            </a:r>
            <a:r>
              <a:rPr lang="ru-RU" sz="2800" dirty="0">
                <a:solidFill>
                  <a:schemeClr val="accent6">
                    <a:lumMod val="50000"/>
                  </a:schemeClr>
                </a:solidFill>
                <a:latin typeface="Calibri" pitchFamily="34" charset="0"/>
              </a:rPr>
              <a:t> се </a:t>
            </a:r>
            <a:r>
              <a:rPr lang="ru-RU" sz="2800" dirty="0" err="1">
                <a:solidFill>
                  <a:schemeClr val="accent6">
                    <a:lumMod val="50000"/>
                  </a:schemeClr>
                </a:solidFill>
                <a:latin typeface="Calibri" pitchFamily="34" charset="0"/>
              </a:rPr>
              <a:t>изпълняват</a:t>
            </a:r>
            <a:r>
              <a:rPr lang="ru-RU" sz="2800" dirty="0">
                <a:solidFill>
                  <a:schemeClr val="accent6">
                    <a:lumMod val="50000"/>
                  </a:schemeClr>
                </a:solidFill>
                <a:latin typeface="Calibri" pitchFamily="34" charset="0"/>
              </a:rPr>
              <a:t> </a:t>
            </a:r>
            <a:r>
              <a:rPr lang="ru-RU" sz="2800" dirty="0" smtClean="0">
                <a:solidFill>
                  <a:schemeClr val="accent6">
                    <a:lumMod val="50000"/>
                  </a:schemeClr>
                </a:solidFill>
                <a:latin typeface="Calibri" pitchFamily="34" charset="0"/>
              </a:rPr>
              <a:t>4 </a:t>
            </a:r>
            <a:r>
              <a:rPr lang="ru-RU" sz="2800" dirty="0" err="1">
                <a:solidFill>
                  <a:schemeClr val="accent6">
                    <a:lumMod val="50000"/>
                  </a:schemeClr>
                </a:solidFill>
                <a:latin typeface="Calibri" pitchFamily="34" charset="0"/>
              </a:rPr>
              <a:t>строителни</a:t>
            </a:r>
            <a:r>
              <a:rPr lang="ru-RU" sz="2800" dirty="0">
                <a:solidFill>
                  <a:schemeClr val="accent6">
                    <a:lumMod val="50000"/>
                  </a:schemeClr>
                </a:solidFill>
                <a:latin typeface="Calibri" pitchFamily="34" charset="0"/>
              </a:rPr>
              <a:t> договора в </a:t>
            </a:r>
            <a:r>
              <a:rPr lang="ru-RU" sz="2800" dirty="0" err="1">
                <a:solidFill>
                  <a:schemeClr val="accent6">
                    <a:lumMod val="50000"/>
                  </a:schemeClr>
                </a:solidFill>
                <a:latin typeface="Calibri" pitchFamily="34" charset="0"/>
              </a:rPr>
              <a:t>рамките</a:t>
            </a:r>
            <a:r>
              <a:rPr lang="ru-RU" sz="2800" dirty="0">
                <a:solidFill>
                  <a:schemeClr val="accent6">
                    <a:lumMod val="50000"/>
                  </a:schemeClr>
                </a:solidFill>
                <a:latin typeface="Calibri" pitchFamily="34" charset="0"/>
              </a:rPr>
              <a:t> на проекта: </a:t>
            </a:r>
            <a:r>
              <a:rPr lang="en-US" sz="2800" dirty="0" smtClean="0">
                <a:solidFill>
                  <a:schemeClr val="accent6">
                    <a:lumMod val="50000"/>
                  </a:schemeClr>
                </a:solidFill>
                <a:latin typeface="Calibri" pitchFamily="34" charset="0"/>
              </a:rPr>
              <a:t/>
            </a:r>
            <a:br>
              <a:rPr lang="en-US"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smtClean="0">
                <a:solidFill>
                  <a:schemeClr val="accent6">
                    <a:lumMod val="50000"/>
                  </a:schemeClr>
                </a:solidFill>
                <a:latin typeface="Calibri" pitchFamily="34" charset="0"/>
              </a:rPr>
              <a:t>- реконструкция </a:t>
            </a:r>
            <a:r>
              <a:rPr lang="ru-RU" sz="2800" dirty="0">
                <a:solidFill>
                  <a:schemeClr val="accent6">
                    <a:lumMod val="50000"/>
                  </a:schemeClr>
                </a:solidFill>
                <a:latin typeface="Calibri" pitchFamily="34" charset="0"/>
              </a:rPr>
              <a:t>на </a:t>
            </a:r>
            <a:r>
              <a:rPr lang="ru-RU" sz="2800" dirty="0" err="1">
                <a:solidFill>
                  <a:schemeClr val="accent6">
                    <a:lumMod val="50000"/>
                  </a:schemeClr>
                </a:solidFill>
                <a:latin typeface="Calibri" pitchFamily="34" charset="0"/>
              </a:rPr>
              <a:t>пречиствателна</a:t>
            </a:r>
            <a:r>
              <a:rPr lang="ru-RU" sz="2800" dirty="0">
                <a:solidFill>
                  <a:schemeClr val="accent6">
                    <a:lumMod val="50000"/>
                  </a:schemeClr>
                </a:solidFill>
                <a:latin typeface="Calibri" pitchFamily="34" charset="0"/>
              </a:rPr>
              <a:t> станция за </a:t>
            </a:r>
            <a:r>
              <a:rPr lang="ru-RU" sz="2800" dirty="0" err="1">
                <a:solidFill>
                  <a:schemeClr val="accent6">
                    <a:lumMod val="50000"/>
                  </a:schemeClr>
                </a:solidFill>
                <a:latin typeface="Calibri" pitchFamily="34" charset="0"/>
              </a:rPr>
              <a:t>питейни</a:t>
            </a:r>
            <a:r>
              <a:rPr lang="ru-RU" sz="2800" dirty="0">
                <a:solidFill>
                  <a:schemeClr val="accent6">
                    <a:lumMod val="50000"/>
                  </a:schemeClr>
                </a:solidFill>
                <a:latin typeface="Calibri" pitchFamily="34" charset="0"/>
              </a:rPr>
              <a:t> води; </a:t>
            </a: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етап</a:t>
            </a:r>
            <a:r>
              <a:rPr lang="ru-RU" sz="2800" dirty="0" smtClean="0">
                <a:solidFill>
                  <a:schemeClr val="accent6">
                    <a:lumMod val="50000"/>
                  </a:schemeClr>
                </a:solidFill>
                <a:latin typeface="Calibri" pitchFamily="34" charset="0"/>
              </a:rPr>
              <a:t> 2 и 3 от </a:t>
            </a:r>
            <a:r>
              <a:rPr lang="ru-RU" sz="2800" dirty="0" err="1" smtClean="0">
                <a:solidFill>
                  <a:schemeClr val="accent6">
                    <a:lumMod val="50000"/>
                  </a:schemeClr>
                </a:solidFill>
                <a:latin typeface="Calibri" pitchFamily="34" charset="0"/>
              </a:rPr>
              <a:t>рехабилитацията</a:t>
            </a:r>
            <a:r>
              <a:rPr lang="ru-RU" sz="2800" dirty="0" smtClean="0">
                <a:solidFill>
                  <a:schemeClr val="accent6">
                    <a:lumMod val="50000"/>
                  </a:schemeClr>
                </a:solidFill>
                <a:latin typeface="Calibri" pitchFamily="34" charset="0"/>
              </a:rPr>
              <a:t>/</a:t>
            </a:r>
            <a:r>
              <a:rPr lang="ru-RU" sz="2800" dirty="0" err="1" smtClean="0">
                <a:solidFill>
                  <a:schemeClr val="accent6">
                    <a:lumMod val="50000"/>
                  </a:schemeClr>
                </a:solidFill>
                <a:latin typeface="Calibri" pitchFamily="34" charset="0"/>
              </a:rPr>
              <a:t>разширяването</a:t>
            </a:r>
            <a:r>
              <a:rPr lang="ru-RU" sz="2800" dirty="0" smtClean="0">
                <a:solidFill>
                  <a:schemeClr val="accent6">
                    <a:lumMod val="50000"/>
                  </a:schemeClr>
                </a:solidFill>
                <a:latin typeface="Calibri" pitchFamily="34" charset="0"/>
              </a:rPr>
              <a:t> на </a:t>
            </a:r>
            <a:r>
              <a:rPr lang="bg-BG" sz="2800" dirty="0" err="1" smtClean="0">
                <a:solidFill>
                  <a:schemeClr val="accent6">
                    <a:lumMod val="50000"/>
                  </a:schemeClr>
                </a:solidFill>
                <a:latin typeface="Calibri" pitchFamily="34" charset="0"/>
              </a:rPr>
              <a:t>ВиК</a:t>
            </a:r>
            <a:r>
              <a:rPr lang="bg-BG"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мрежата</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етап</a:t>
            </a:r>
            <a:r>
              <a:rPr lang="ru-RU" sz="2800" dirty="0" smtClean="0">
                <a:solidFill>
                  <a:schemeClr val="accent6">
                    <a:lumMod val="50000"/>
                  </a:schemeClr>
                </a:solidFill>
                <a:latin typeface="Calibri" pitchFamily="34" charset="0"/>
              </a:rPr>
              <a:t> 1 е </a:t>
            </a:r>
            <a:r>
              <a:rPr lang="ru-RU" sz="2800" dirty="0" err="1">
                <a:solidFill>
                  <a:schemeClr val="accent6">
                    <a:lumMod val="50000"/>
                  </a:schemeClr>
                </a:solidFill>
                <a:latin typeface="Calibri" pitchFamily="34" charset="0"/>
              </a:rPr>
              <a:t>изпълнен</a:t>
            </a:r>
            <a:r>
              <a:rPr lang="ru-RU" sz="2800" dirty="0">
                <a:solidFill>
                  <a:schemeClr val="accent6">
                    <a:lumMod val="50000"/>
                  </a:schemeClr>
                </a:solidFill>
                <a:latin typeface="Calibri" pitchFamily="34" charset="0"/>
              </a:rPr>
              <a:t> </a:t>
            </a:r>
            <a:r>
              <a:rPr lang="ru-RU" sz="2800" dirty="0" err="1">
                <a:solidFill>
                  <a:schemeClr val="accent6">
                    <a:lumMod val="50000"/>
                  </a:schemeClr>
                </a:solidFill>
                <a:latin typeface="Calibri" pitchFamily="34" charset="0"/>
              </a:rPr>
              <a:t>като</a:t>
            </a:r>
            <a:r>
              <a:rPr lang="ru-RU" sz="2800" dirty="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строителство</a:t>
            </a:r>
            <a:r>
              <a:rPr lang="ru-RU" sz="2800" dirty="0" smtClean="0">
                <a:solidFill>
                  <a:schemeClr val="accent6">
                    <a:lumMod val="50000"/>
                  </a:schemeClr>
                </a:solidFill>
                <a:latin typeface="Calibri" pitchFamily="34" charset="0"/>
              </a:rPr>
              <a:t> и </a:t>
            </a:r>
            <a:r>
              <a:rPr lang="ru-RU" sz="2800" dirty="0" err="1" smtClean="0">
                <a:solidFill>
                  <a:schemeClr val="accent6">
                    <a:lumMod val="50000"/>
                  </a:schemeClr>
                </a:solidFill>
                <a:latin typeface="Calibri" pitchFamily="34" charset="0"/>
              </a:rPr>
              <a:t>тече</a:t>
            </a:r>
            <a:r>
              <a:rPr lang="ru-RU" sz="2800" dirty="0" smtClean="0">
                <a:solidFill>
                  <a:schemeClr val="accent6">
                    <a:lumMod val="50000"/>
                  </a:schemeClr>
                </a:solidFill>
                <a:latin typeface="Calibri" pitchFamily="34" charset="0"/>
              </a:rPr>
              <a:t> периода за </a:t>
            </a:r>
            <a:r>
              <a:rPr lang="ru-RU" sz="2800" dirty="0" err="1" smtClean="0">
                <a:solidFill>
                  <a:schemeClr val="accent6">
                    <a:lumMod val="50000"/>
                  </a:schemeClr>
                </a:solidFill>
                <a:latin typeface="Calibri" pitchFamily="34" charset="0"/>
              </a:rPr>
              <a:t>съобщаване</a:t>
            </a:r>
            <a:r>
              <a:rPr lang="ru-RU" sz="2800" dirty="0" smtClean="0">
                <a:solidFill>
                  <a:schemeClr val="accent6">
                    <a:lumMod val="50000"/>
                  </a:schemeClr>
                </a:solidFill>
                <a:latin typeface="Calibri" pitchFamily="34" charset="0"/>
              </a:rPr>
              <a:t> на </a:t>
            </a:r>
            <a:r>
              <a:rPr lang="ru-RU" sz="2800" dirty="0" err="1" smtClean="0">
                <a:solidFill>
                  <a:schemeClr val="accent6">
                    <a:lumMod val="50000"/>
                  </a:schemeClr>
                </a:solidFill>
                <a:latin typeface="Calibri" pitchFamily="34" charset="0"/>
              </a:rPr>
              <a:t>дефекти</a:t>
            </a:r>
            <a:r>
              <a:rPr lang="ru-RU" sz="2800" dirty="0" smtClean="0">
                <a:solidFill>
                  <a:schemeClr val="accent6">
                    <a:lumMod val="50000"/>
                  </a:schemeClr>
                </a:solidFill>
                <a:latin typeface="Calibri" pitchFamily="34" charset="0"/>
              </a:rPr>
              <a:t>);</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smtClean="0">
                <a:solidFill>
                  <a:schemeClr val="accent6">
                    <a:lumMod val="50000"/>
                  </a:schemeClr>
                </a:solidFill>
                <a:latin typeface="Calibri" pitchFamily="34" charset="0"/>
              </a:rPr>
              <a:t>- реконструкция </a:t>
            </a:r>
            <a:r>
              <a:rPr lang="ru-RU" sz="2800" dirty="0">
                <a:solidFill>
                  <a:schemeClr val="accent6">
                    <a:lumMod val="50000"/>
                  </a:schemeClr>
                </a:solidFill>
                <a:latin typeface="Calibri" pitchFamily="34" charset="0"/>
              </a:rPr>
              <a:t>на </a:t>
            </a:r>
            <a:r>
              <a:rPr lang="ru-RU" sz="2800" dirty="0" err="1">
                <a:solidFill>
                  <a:schemeClr val="accent6">
                    <a:lumMod val="50000"/>
                  </a:schemeClr>
                </a:solidFill>
                <a:latin typeface="Calibri" pitchFamily="34" charset="0"/>
              </a:rPr>
              <a:t>пречиствателна</a:t>
            </a:r>
            <a:r>
              <a:rPr lang="ru-RU" sz="2800" dirty="0">
                <a:solidFill>
                  <a:schemeClr val="accent6">
                    <a:lumMod val="50000"/>
                  </a:schemeClr>
                </a:solidFill>
                <a:latin typeface="Calibri" pitchFamily="34" charset="0"/>
              </a:rPr>
              <a:t> станция за </a:t>
            </a:r>
            <a:r>
              <a:rPr lang="ru-RU" sz="2800" dirty="0" err="1">
                <a:solidFill>
                  <a:schemeClr val="accent6">
                    <a:lumMod val="50000"/>
                  </a:schemeClr>
                </a:solidFill>
                <a:latin typeface="Calibri" pitchFamily="34" charset="0"/>
              </a:rPr>
              <a:t>отпадъчни</a:t>
            </a:r>
            <a:r>
              <a:rPr lang="ru-RU" sz="2800" dirty="0">
                <a:solidFill>
                  <a:schemeClr val="accent6">
                    <a:lumMod val="50000"/>
                  </a:schemeClr>
                </a:solidFill>
                <a:latin typeface="Calibri" pitchFamily="34" charset="0"/>
              </a:rPr>
              <a:t> води.</a:t>
            </a:r>
          </a:p>
        </p:txBody>
      </p:sp>
    </p:spTree>
    <p:extLst>
      <p:ext uri="{BB962C8B-B14F-4D97-AF65-F5344CB8AC3E}">
        <p14:creationId xmlns:p14="http://schemas.microsoft.com/office/powerpoint/2010/main" val="69685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620688"/>
            <a:ext cx="8568952" cy="5688012"/>
          </a:xfrm>
        </p:spPr>
        <p:txBody>
          <a:bodyPr>
            <a:normAutofit fontScale="90000"/>
          </a:bodyPr>
          <a:lstStyle/>
          <a:p>
            <a:r>
              <a:rPr lang="ru-RU" b="1" dirty="0">
                <a:solidFill>
                  <a:schemeClr val="accent6">
                    <a:lumMod val="50000"/>
                  </a:schemeClr>
                </a:solidFill>
                <a:latin typeface="Calibri" pitchFamily="34" charset="0"/>
              </a:rPr>
              <a:t>ЕТАП </a:t>
            </a:r>
            <a:r>
              <a:rPr lang="ru-RU" b="1" dirty="0" smtClean="0">
                <a:solidFill>
                  <a:schemeClr val="accent6">
                    <a:lumMod val="50000"/>
                  </a:schemeClr>
                </a:solidFill>
                <a:latin typeface="Calibri" pitchFamily="34" charset="0"/>
              </a:rPr>
              <a:t>1 от </a:t>
            </a:r>
            <a:r>
              <a:rPr lang="ru-RU" b="1" dirty="0" err="1" smtClean="0">
                <a:solidFill>
                  <a:schemeClr val="accent6">
                    <a:lumMod val="50000"/>
                  </a:schemeClr>
                </a:solidFill>
                <a:latin typeface="Calibri" pitchFamily="34" charset="0"/>
              </a:rPr>
              <a:t>ВиК</a:t>
            </a:r>
            <a:r>
              <a:rPr lang="ru-RU" b="1" dirty="0" smtClean="0">
                <a:solidFill>
                  <a:schemeClr val="accent6">
                    <a:lumMod val="50000"/>
                  </a:schemeClr>
                </a:solidFill>
                <a:latin typeface="Calibri" pitchFamily="34" charset="0"/>
              </a:rPr>
              <a:t> </a:t>
            </a:r>
            <a:r>
              <a:rPr lang="ru-RU" b="1" dirty="0" err="1" smtClean="0">
                <a:solidFill>
                  <a:schemeClr val="accent6">
                    <a:lumMod val="50000"/>
                  </a:schemeClr>
                </a:solidFill>
                <a:latin typeface="Calibri" pitchFamily="34" charset="0"/>
              </a:rPr>
              <a:t>мрежата</a:t>
            </a: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3200" dirty="0" err="1" smtClean="0">
                <a:solidFill>
                  <a:schemeClr val="accent6">
                    <a:lumMod val="50000"/>
                  </a:schemeClr>
                </a:solidFill>
                <a:latin typeface="Calibri" pitchFamily="34" charset="0"/>
              </a:rPr>
              <a:t>Тече</a:t>
            </a:r>
            <a:r>
              <a:rPr lang="ru-RU" sz="3200" dirty="0" smtClean="0">
                <a:solidFill>
                  <a:schemeClr val="accent6">
                    <a:lumMod val="50000"/>
                  </a:schemeClr>
                </a:solidFill>
                <a:latin typeface="Calibri" pitchFamily="34" charset="0"/>
              </a:rPr>
              <a:t> период за </a:t>
            </a:r>
            <a:r>
              <a:rPr lang="ru-RU" sz="3200" dirty="0" err="1" smtClean="0">
                <a:solidFill>
                  <a:schemeClr val="accent6">
                    <a:lumMod val="50000"/>
                  </a:schemeClr>
                </a:solidFill>
                <a:latin typeface="Calibri" pitchFamily="34" charset="0"/>
              </a:rPr>
              <a:t>съобщаване</a:t>
            </a:r>
            <a:r>
              <a:rPr lang="ru-RU" sz="3200" dirty="0" smtClean="0">
                <a:solidFill>
                  <a:schemeClr val="accent6">
                    <a:lumMod val="50000"/>
                  </a:schemeClr>
                </a:solidFill>
                <a:latin typeface="Calibri" pitchFamily="34" charset="0"/>
              </a:rPr>
              <a:t> на </a:t>
            </a:r>
            <a:r>
              <a:rPr lang="ru-RU" sz="3200" dirty="0" err="1" smtClean="0">
                <a:solidFill>
                  <a:schemeClr val="accent6">
                    <a:lumMod val="50000"/>
                  </a:schemeClr>
                </a:solidFill>
                <a:latin typeface="Calibri" pitchFamily="34" charset="0"/>
              </a:rPr>
              <a:t>дефекти</a:t>
            </a:r>
            <a:r>
              <a:rPr lang="ru-RU" sz="3200" dirty="0" smtClean="0">
                <a:solidFill>
                  <a:schemeClr val="accent6">
                    <a:lumMod val="50000"/>
                  </a:schemeClr>
                </a:solidFill>
                <a:latin typeface="Calibri" pitchFamily="34" charset="0"/>
              </a:rPr>
              <a:t> до юли 2015 г.;</a:t>
            </a:r>
            <a:br>
              <a:rPr lang="ru-RU" sz="3200" dirty="0" smtClean="0">
                <a:solidFill>
                  <a:schemeClr val="accent6">
                    <a:lumMod val="50000"/>
                  </a:schemeClr>
                </a:solidFill>
                <a:latin typeface="Calibri" pitchFamily="34" charset="0"/>
              </a:rPr>
            </a:br>
            <a:r>
              <a:rPr lang="ru-RU" sz="3200" dirty="0">
                <a:solidFill>
                  <a:schemeClr val="accent6">
                    <a:lumMod val="50000"/>
                  </a:schemeClr>
                </a:solidFill>
                <a:latin typeface="Calibri" pitchFamily="34" charset="0"/>
              </a:rPr>
              <a:t/>
            </a:r>
            <a:br>
              <a:rPr lang="ru-RU" sz="3200" dirty="0">
                <a:solidFill>
                  <a:schemeClr val="accent6">
                    <a:lumMod val="50000"/>
                  </a:schemeClr>
                </a:solidFill>
                <a:latin typeface="Calibri" pitchFamily="34" charset="0"/>
              </a:rPr>
            </a:br>
            <a:r>
              <a:rPr lang="ru-RU" sz="3200" dirty="0" err="1" smtClean="0">
                <a:solidFill>
                  <a:schemeClr val="accent6">
                    <a:lumMod val="50000"/>
                  </a:schemeClr>
                </a:solidFill>
                <a:latin typeface="Calibri" pitchFamily="34" charset="0"/>
              </a:rPr>
              <a:t>Констатирано</a:t>
            </a:r>
            <a:r>
              <a:rPr lang="ru-RU" sz="3200" dirty="0" smtClean="0">
                <a:solidFill>
                  <a:schemeClr val="accent6">
                    <a:lumMod val="50000"/>
                  </a:schemeClr>
                </a:solidFill>
                <a:latin typeface="Calibri" pitchFamily="34" charset="0"/>
              </a:rPr>
              <a:t> е: нарушено канал. отклонение по ул. Ал. Константинов, </a:t>
            </a:r>
            <a:r>
              <a:rPr lang="ru-RU" sz="3200" dirty="0" err="1" smtClean="0">
                <a:solidFill>
                  <a:schemeClr val="accent6">
                    <a:lumMod val="50000"/>
                  </a:schemeClr>
                </a:solidFill>
                <a:latin typeface="Calibri" pitchFamily="34" charset="0"/>
              </a:rPr>
              <a:t>което</a:t>
            </a:r>
            <a:r>
              <a:rPr lang="ru-RU" sz="3200" dirty="0" smtClean="0">
                <a:solidFill>
                  <a:schemeClr val="accent6">
                    <a:lumMod val="50000"/>
                  </a:schemeClr>
                </a:solidFill>
                <a:latin typeface="Calibri" pitchFamily="34" charset="0"/>
              </a:rPr>
              <a:t> е </a:t>
            </a:r>
            <a:r>
              <a:rPr lang="ru-RU" sz="3200" dirty="0" err="1" smtClean="0">
                <a:solidFill>
                  <a:schemeClr val="accent6">
                    <a:lumMod val="50000"/>
                  </a:schemeClr>
                </a:solidFill>
                <a:latin typeface="Calibri" pitchFamily="34" charset="0"/>
              </a:rPr>
              <a:t>възстановено</a:t>
            </a:r>
            <a:r>
              <a:rPr lang="ru-RU" sz="3200" dirty="0" smtClean="0">
                <a:solidFill>
                  <a:schemeClr val="accent6">
                    <a:lumMod val="50000"/>
                  </a:schemeClr>
                </a:solidFill>
                <a:latin typeface="Calibri" pitchFamily="34" charset="0"/>
              </a:rPr>
              <a:t>; нарушен </a:t>
            </a:r>
            <a:r>
              <a:rPr lang="ru-RU" sz="3200" dirty="0" err="1" smtClean="0">
                <a:solidFill>
                  <a:schemeClr val="accent6">
                    <a:lumMod val="50000"/>
                  </a:schemeClr>
                </a:solidFill>
                <a:latin typeface="Calibri" pitchFamily="34" charset="0"/>
              </a:rPr>
              <a:t>кабел</a:t>
            </a:r>
            <a:r>
              <a:rPr lang="ru-RU" sz="3200" dirty="0" smtClean="0">
                <a:solidFill>
                  <a:schemeClr val="accent6">
                    <a:lumMod val="50000"/>
                  </a:schemeClr>
                </a:solidFill>
                <a:latin typeface="Calibri" pitchFamily="34" charset="0"/>
              </a:rPr>
              <a:t> на ул. осветление по ул. Лазурна, </a:t>
            </a:r>
            <a:r>
              <a:rPr lang="ru-RU" sz="3200" dirty="0" err="1" smtClean="0">
                <a:solidFill>
                  <a:schemeClr val="accent6">
                    <a:lumMod val="50000"/>
                  </a:schemeClr>
                </a:solidFill>
                <a:latin typeface="Calibri" pitchFamily="34" charset="0"/>
              </a:rPr>
              <a:t>което</a:t>
            </a:r>
            <a:r>
              <a:rPr lang="ru-RU" sz="3200" dirty="0" smtClean="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предстои</a:t>
            </a:r>
            <a:r>
              <a:rPr lang="ru-RU" sz="3200" dirty="0" smtClean="0">
                <a:solidFill>
                  <a:schemeClr val="accent6">
                    <a:lumMod val="50000"/>
                  </a:schemeClr>
                </a:solidFill>
                <a:latin typeface="Calibri" pitchFamily="34" charset="0"/>
              </a:rPr>
              <a:t> да се отстрани;</a:t>
            </a:r>
            <a:br>
              <a:rPr lang="ru-RU" sz="3200" dirty="0" smtClean="0">
                <a:solidFill>
                  <a:schemeClr val="accent6">
                    <a:lumMod val="50000"/>
                  </a:schemeClr>
                </a:solidFill>
                <a:latin typeface="Calibri" pitchFamily="34" charset="0"/>
              </a:rPr>
            </a:br>
            <a:r>
              <a:rPr lang="ru-RU" sz="3200" dirty="0">
                <a:solidFill>
                  <a:schemeClr val="accent6">
                    <a:lumMod val="50000"/>
                  </a:schemeClr>
                </a:solidFill>
                <a:latin typeface="Calibri" pitchFamily="34" charset="0"/>
              </a:rPr>
              <a:t/>
            </a:r>
            <a:br>
              <a:rPr lang="ru-RU" sz="3200" dirty="0">
                <a:solidFill>
                  <a:schemeClr val="accent6">
                    <a:lumMod val="50000"/>
                  </a:schemeClr>
                </a:solidFill>
                <a:latin typeface="Calibri" pitchFamily="34" charset="0"/>
              </a:rPr>
            </a:br>
            <a:r>
              <a:rPr lang="ru-RU" sz="3200" dirty="0" smtClean="0">
                <a:solidFill>
                  <a:schemeClr val="accent6">
                    <a:lumMod val="50000"/>
                  </a:schemeClr>
                </a:solidFill>
                <a:latin typeface="Calibri" pitchFamily="34" charset="0"/>
              </a:rPr>
              <a:t>Предстоят </a:t>
            </a:r>
            <a:r>
              <a:rPr lang="ru-RU" sz="3200" dirty="0" err="1" smtClean="0">
                <a:solidFill>
                  <a:schemeClr val="accent6">
                    <a:lumMod val="50000"/>
                  </a:schemeClr>
                </a:solidFill>
                <a:latin typeface="Calibri" pitchFamily="34" charset="0"/>
              </a:rPr>
              <a:t>контролни</a:t>
            </a:r>
            <a:r>
              <a:rPr lang="ru-RU" sz="3200" dirty="0" smtClean="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цялостни</a:t>
            </a:r>
            <a:r>
              <a:rPr lang="ru-RU" sz="3200" dirty="0" smtClean="0">
                <a:solidFill>
                  <a:schemeClr val="accent6">
                    <a:lumMod val="50000"/>
                  </a:schemeClr>
                </a:solidFill>
                <a:latin typeface="Calibri" pitchFamily="34" charset="0"/>
              </a:rPr>
              <a:t> инспекции на </a:t>
            </a:r>
            <a:r>
              <a:rPr lang="ru-RU" sz="3200" dirty="0" err="1" smtClean="0">
                <a:solidFill>
                  <a:schemeClr val="accent6">
                    <a:lumMod val="50000"/>
                  </a:schemeClr>
                </a:solidFill>
                <a:latin typeface="Calibri" pitchFamily="34" charset="0"/>
              </a:rPr>
              <a:t>етап</a:t>
            </a:r>
            <a:r>
              <a:rPr lang="ru-RU" sz="3200" dirty="0" smtClean="0">
                <a:solidFill>
                  <a:schemeClr val="accent6">
                    <a:lumMod val="50000"/>
                  </a:schemeClr>
                </a:solidFill>
                <a:latin typeface="Calibri" pitchFamily="34" charset="0"/>
              </a:rPr>
              <a:t> 1 по </a:t>
            </a:r>
            <a:r>
              <a:rPr lang="ru-RU" sz="3200" dirty="0" err="1" smtClean="0">
                <a:solidFill>
                  <a:schemeClr val="accent6">
                    <a:lumMod val="50000"/>
                  </a:schemeClr>
                </a:solidFill>
                <a:latin typeface="Calibri" pitchFamily="34" charset="0"/>
              </a:rPr>
              <a:t>всички</a:t>
            </a:r>
            <a:r>
              <a:rPr lang="ru-RU" sz="3200" dirty="0" smtClean="0">
                <a:solidFill>
                  <a:schemeClr val="accent6">
                    <a:lumMod val="50000"/>
                  </a:schemeClr>
                </a:solidFill>
                <a:latin typeface="Calibri" pitchFamily="34" charset="0"/>
              </a:rPr>
              <a:t> под </a:t>
            </a:r>
            <a:r>
              <a:rPr lang="ru-RU" sz="3200" dirty="0" err="1" smtClean="0">
                <a:solidFill>
                  <a:schemeClr val="accent6">
                    <a:lumMod val="50000"/>
                  </a:schemeClr>
                </a:solidFill>
                <a:latin typeface="Calibri" pitchFamily="34" charset="0"/>
              </a:rPr>
              <a:t>обекти</a:t>
            </a:r>
            <a:r>
              <a:rPr lang="ru-RU" sz="3200" dirty="0" smtClean="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съгласно</a:t>
            </a:r>
            <a:r>
              <a:rPr lang="ru-RU" sz="3200" dirty="0" smtClean="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ангажиментите</a:t>
            </a:r>
            <a:r>
              <a:rPr lang="ru-RU" sz="3200" dirty="0" smtClean="0">
                <a:solidFill>
                  <a:schemeClr val="accent6">
                    <a:lumMod val="50000"/>
                  </a:schemeClr>
                </a:solidFill>
                <a:latin typeface="Calibri" pitchFamily="34" charset="0"/>
              </a:rPr>
              <a:t> на </a:t>
            </a:r>
            <a:r>
              <a:rPr lang="ru-RU" sz="3200" dirty="0" err="1" smtClean="0">
                <a:solidFill>
                  <a:schemeClr val="accent6">
                    <a:lumMod val="50000"/>
                  </a:schemeClr>
                </a:solidFill>
                <a:latin typeface="Calibri" pitchFamily="34" charset="0"/>
              </a:rPr>
              <a:t>изпълнителя</a:t>
            </a:r>
            <a:r>
              <a:rPr lang="ru-RU" sz="3200" dirty="0" smtClean="0">
                <a:solidFill>
                  <a:schemeClr val="accent6">
                    <a:lumMod val="50000"/>
                  </a:schemeClr>
                </a:solidFill>
                <a:latin typeface="Calibri" pitchFamily="34" charset="0"/>
              </a:rPr>
              <a:t> по Договора.</a:t>
            </a:r>
            <a:endParaRPr lang="ru-RU" sz="32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4212894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rmAutofit/>
          </a:bodyPr>
          <a:lstStyle/>
          <a:p>
            <a:r>
              <a:rPr lang="ru-RU" b="1" dirty="0">
                <a:solidFill>
                  <a:schemeClr val="accent6">
                    <a:lumMod val="50000"/>
                  </a:schemeClr>
                </a:solidFill>
                <a:latin typeface="Calibri" pitchFamily="34" charset="0"/>
              </a:rPr>
              <a:t>ЕТАП </a:t>
            </a:r>
            <a:r>
              <a:rPr lang="ru-RU" b="1" dirty="0" smtClean="0">
                <a:solidFill>
                  <a:schemeClr val="accent6">
                    <a:lumMod val="50000"/>
                  </a:schemeClr>
                </a:solidFill>
                <a:latin typeface="Calibri" pitchFamily="34" charset="0"/>
              </a:rPr>
              <a:t>2 от </a:t>
            </a:r>
            <a:r>
              <a:rPr lang="ru-RU" b="1" dirty="0" err="1" smtClean="0">
                <a:solidFill>
                  <a:schemeClr val="accent6">
                    <a:lumMod val="50000"/>
                  </a:schemeClr>
                </a:solidFill>
                <a:latin typeface="Calibri" pitchFamily="34" charset="0"/>
              </a:rPr>
              <a:t>ВиК</a:t>
            </a:r>
            <a:r>
              <a:rPr lang="ru-RU" b="1" dirty="0" smtClean="0">
                <a:solidFill>
                  <a:schemeClr val="accent6">
                    <a:lumMod val="50000"/>
                  </a:schemeClr>
                </a:solidFill>
                <a:latin typeface="Calibri" pitchFamily="34" charset="0"/>
              </a:rPr>
              <a:t> </a:t>
            </a:r>
            <a:r>
              <a:rPr lang="ru-RU" b="1" dirty="0" err="1" smtClean="0">
                <a:solidFill>
                  <a:schemeClr val="accent6">
                    <a:lumMod val="50000"/>
                  </a:schemeClr>
                </a:solidFill>
                <a:latin typeface="Calibri" pitchFamily="34" charset="0"/>
              </a:rPr>
              <a:t>мрежата</a:t>
            </a: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Напредъкът</a:t>
            </a:r>
            <a:r>
              <a:rPr lang="ru-RU" dirty="0" smtClean="0">
                <a:solidFill>
                  <a:schemeClr val="accent6">
                    <a:lumMod val="50000"/>
                  </a:schemeClr>
                </a:solidFill>
                <a:latin typeface="Calibri" pitchFamily="34" charset="0"/>
              </a:rPr>
              <a:t> </a:t>
            </a:r>
            <a:r>
              <a:rPr lang="ru-RU" dirty="0">
                <a:solidFill>
                  <a:schemeClr val="accent6">
                    <a:lumMod val="50000"/>
                  </a:schemeClr>
                </a:solidFill>
                <a:latin typeface="Calibri" pitchFamily="34" charset="0"/>
              </a:rPr>
              <a:t>на </a:t>
            </a:r>
            <a:r>
              <a:rPr lang="ru-RU" dirty="0" err="1">
                <a:solidFill>
                  <a:schemeClr val="accent6">
                    <a:lumMod val="50000"/>
                  </a:schemeClr>
                </a:solidFill>
                <a:latin typeface="Calibri" pitchFamily="34" charset="0"/>
              </a:rPr>
              <a:t>изпълнението</a:t>
            </a:r>
            <a:r>
              <a:rPr lang="ru-RU" dirty="0">
                <a:solidFill>
                  <a:schemeClr val="accent6">
                    <a:lumMod val="50000"/>
                  </a:schemeClr>
                </a:solidFill>
                <a:latin typeface="Calibri" pitchFamily="34" charset="0"/>
              </a:rPr>
              <a:t> е </a:t>
            </a:r>
            <a:r>
              <a:rPr lang="ru-RU" b="1" u="sng" dirty="0" smtClean="0">
                <a:solidFill>
                  <a:schemeClr val="accent6">
                    <a:lumMod val="50000"/>
                  </a:schemeClr>
                </a:solidFill>
                <a:latin typeface="Calibri" pitchFamily="34" charset="0"/>
              </a:rPr>
              <a:t>99%.</a:t>
            </a:r>
            <a:br>
              <a:rPr lang="ru-RU" b="1" u="sng"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endParaRPr lang="ru-RU"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5216698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764704"/>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b="1" dirty="0" smtClean="0">
                <a:solidFill>
                  <a:schemeClr val="accent6">
                    <a:lumMod val="50000"/>
                  </a:schemeClr>
                </a:solidFill>
                <a:latin typeface="Calibri" pitchFamily="34" charset="0"/>
              </a:rPr>
              <a:t>СТАТУС</a:t>
            </a:r>
            <a:br>
              <a:rPr lang="ru-RU" b="1"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Налице</a:t>
            </a:r>
            <a:r>
              <a:rPr lang="ru-RU" dirty="0" smtClean="0">
                <a:solidFill>
                  <a:schemeClr val="accent6">
                    <a:lumMod val="50000"/>
                  </a:schemeClr>
                </a:solidFill>
                <a:latin typeface="Calibri" pitchFamily="34" charset="0"/>
              </a:rPr>
              <a:t> е </a:t>
            </a:r>
            <a:r>
              <a:rPr lang="ru-RU" dirty="0" err="1" smtClean="0">
                <a:solidFill>
                  <a:schemeClr val="accent6">
                    <a:lumMod val="50000"/>
                  </a:schemeClr>
                </a:solidFill>
                <a:latin typeface="Calibri" pitchFamily="34" charset="0"/>
              </a:rPr>
              <a:t>отлагане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времето</a:t>
            </a:r>
            <a:r>
              <a:rPr lang="ru-RU" dirty="0" smtClean="0">
                <a:solidFill>
                  <a:schemeClr val="accent6">
                    <a:lumMod val="50000"/>
                  </a:schemeClr>
                </a:solidFill>
                <a:latin typeface="Calibri" pitchFamily="34" charset="0"/>
              </a:rPr>
              <a:t> за </a:t>
            </a:r>
            <a:r>
              <a:rPr lang="ru-RU" dirty="0" err="1" smtClean="0">
                <a:solidFill>
                  <a:schemeClr val="accent6">
                    <a:lumMod val="50000"/>
                  </a:schemeClr>
                </a:solidFill>
                <a:latin typeface="Calibri" pitchFamily="34" charset="0"/>
              </a:rPr>
              <a:t>завършване</a:t>
            </a:r>
            <a:r>
              <a:rPr lang="ru-RU" dirty="0" smtClean="0">
                <a:solidFill>
                  <a:schemeClr val="accent6">
                    <a:lumMod val="50000"/>
                  </a:schemeClr>
                </a:solidFill>
                <a:latin typeface="Calibri" pitchFamily="34" charset="0"/>
              </a:rPr>
              <a:t> (11.06.2014 г.) </a:t>
            </a:r>
            <a:r>
              <a:rPr lang="ru-RU" dirty="0" err="1" smtClean="0">
                <a:solidFill>
                  <a:schemeClr val="accent6">
                    <a:lumMod val="50000"/>
                  </a:schemeClr>
                </a:solidFill>
                <a:latin typeface="Calibri" pitchFamily="34" charset="0"/>
              </a:rPr>
              <a:t>поради</a:t>
            </a:r>
            <a:r>
              <a:rPr lang="ru-RU" dirty="0" smtClean="0">
                <a:solidFill>
                  <a:schemeClr val="accent6">
                    <a:lumMod val="50000"/>
                  </a:schemeClr>
                </a:solidFill>
                <a:latin typeface="Calibri" pitchFamily="34" charset="0"/>
              </a:rPr>
              <a:t> временно </a:t>
            </a:r>
            <a:r>
              <a:rPr lang="ru-RU" dirty="0" err="1" smtClean="0">
                <a:solidFill>
                  <a:schemeClr val="accent6">
                    <a:lumMod val="50000"/>
                  </a:schemeClr>
                </a:solidFill>
                <a:latin typeface="Calibri" pitchFamily="34" charset="0"/>
              </a:rPr>
              <a:t>спиране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строителството</a:t>
            </a:r>
            <a:r>
              <a:rPr lang="ru-RU" dirty="0" smtClean="0">
                <a:solidFill>
                  <a:schemeClr val="accent6">
                    <a:lumMod val="50000"/>
                  </a:schemeClr>
                </a:solidFill>
                <a:latin typeface="Calibri" pitchFamily="34" charset="0"/>
              </a:rPr>
              <a:t> за </a:t>
            </a:r>
            <a:r>
              <a:rPr lang="ru-RU" dirty="0" err="1" smtClean="0">
                <a:solidFill>
                  <a:schemeClr val="accent6">
                    <a:lumMod val="50000"/>
                  </a:schemeClr>
                </a:solidFill>
                <a:latin typeface="Calibri" pitchFamily="34" charset="0"/>
              </a:rPr>
              <a:t>извършване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допълнителни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проектирания</a:t>
            </a:r>
            <a:r>
              <a:rPr lang="ru-RU" dirty="0" smtClean="0">
                <a:solidFill>
                  <a:schemeClr val="accent6">
                    <a:lumMod val="50000"/>
                  </a:schemeClr>
                </a:solidFill>
                <a:latin typeface="Calibri" pitchFamily="34" charset="0"/>
              </a:rPr>
              <a:t> и </a:t>
            </a:r>
            <a:r>
              <a:rPr lang="ru-RU" dirty="0" err="1" smtClean="0">
                <a:solidFill>
                  <a:schemeClr val="accent6">
                    <a:lumMod val="50000"/>
                  </a:schemeClr>
                </a:solidFill>
                <a:latin typeface="Calibri" pitchFamily="34" charset="0"/>
              </a:rPr>
              <a:t>строителство</a:t>
            </a:r>
            <a:r>
              <a:rPr lang="ru-RU" dirty="0" smtClean="0">
                <a:solidFill>
                  <a:schemeClr val="accent6">
                    <a:lumMod val="50000"/>
                  </a:schemeClr>
                </a:solidFill>
                <a:latin typeface="Calibri" pitchFamily="34" charset="0"/>
              </a:rPr>
              <a:t> по бул. </a:t>
            </a:r>
            <a:r>
              <a:rPr lang="ru-RU" dirty="0" err="1" smtClean="0">
                <a:solidFill>
                  <a:schemeClr val="accent6">
                    <a:lumMod val="50000"/>
                  </a:schemeClr>
                </a:solidFill>
                <a:latin typeface="Calibri" pitchFamily="34" charset="0"/>
              </a:rPr>
              <a:t>Априлов</a:t>
            </a:r>
            <a:r>
              <a:rPr lang="ru-RU" dirty="0" smtClean="0">
                <a:solidFill>
                  <a:schemeClr val="accent6">
                    <a:lumMod val="50000"/>
                  </a:schemeClr>
                </a:solidFill>
                <a:latin typeface="Calibri" pitchFamily="34" charset="0"/>
              </a:rPr>
              <a:t>, Ул. Стефана Богдан </a:t>
            </a:r>
            <a:r>
              <a:rPr lang="ru-RU" dirty="0" err="1" smtClean="0">
                <a:solidFill>
                  <a:schemeClr val="accent6">
                    <a:lumMod val="50000"/>
                  </a:schemeClr>
                </a:solidFill>
                <a:latin typeface="Calibri" pitchFamily="34" charset="0"/>
              </a:rPr>
              <a:t>Генчева</a:t>
            </a:r>
            <a:r>
              <a:rPr lang="ru-RU" dirty="0" smtClean="0">
                <a:solidFill>
                  <a:schemeClr val="accent6">
                    <a:lumMod val="50000"/>
                  </a:schemeClr>
                </a:solidFill>
                <a:latin typeface="Calibri" pitchFamily="34" charset="0"/>
              </a:rPr>
              <a:t>, ул. </a:t>
            </a:r>
            <a:r>
              <a:rPr lang="ru-RU" dirty="0" err="1" smtClean="0">
                <a:solidFill>
                  <a:schemeClr val="accent6">
                    <a:lumMod val="50000"/>
                  </a:schemeClr>
                </a:solidFill>
                <a:latin typeface="Calibri" pitchFamily="34" charset="0"/>
              </a:rPr>
              <a:t>Дончо</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Пашов</a:t>
            </a:r>
            <a:r>
              <a:rPr lang="ru-RU" dirty="0" smtClean="0">
                <a:solidFill>
                  <a:schemeClr val="accent6">
                    <a:lumMod val="50000"/>
                  </a:schemeClr>
                </a:solidFill>
                <a:latin typeface="Calibri" pitchFamily="34" charset="0"/>
              </a:rPr>
              <a:t> и гл. </a:t>
            </a:r>
            <a:r>
              <a:rPr lang="ru-RU" dirty="0" err="1" smtClean="0">
                <a:solidFill>
                  <a:schemeClr val="accent6">
                    <a:lumMod val="50000"/>
                  </a:schemeClr>
                </a:solidFill>
                <a:latin typeface="Calibri" pitchFamily="34" charset="0"/>
              </a:rPr>
              <a:t>колектор</a:t>
            </a:r>
            <a:r>
              <a:rPr lang="ru-RU" dirty="0" smtClean="0">
                <a:solidFill>
                  <a:schemeClr val="accent6">
                    <a:lumMod val="50000"/>
                  </a:schemeClr>
                </a:solidFill>
                <a:latin typeface="Calibri" pitchFamily="34" charset="0"/>
              </a:rPr>
              <a:t> 2 десен.</a:t>
            </a:r>
            <a:endParaRPr lang="ru-RU"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302853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51520" y="908720"/>
            <a:ext cx="8712968" cy="5688012"/>
          </a:xfrm>
        </p:spPr>
        <p:txBody>
          <a:bodyPr>
            <a:normAutofit fontScale="90000"/>
          </a:bodyPr>
          <a:lstStyle/>
          <a:p>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Извършвани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са</a:t>
            </a:r>
            <a:r>
              <a:rPr lang="ru-RU" dirty="0" smtClean="0">
                <a:solidFill>
                  <a:schemeClr val="accent6">
                    <a:lumMod val="50000"/>
                  </a:schemeClr>
                </a:solidFill>
                <a:latin typeface="Calibri" pitchFamily="34" charset="0"/>
              </a:rPr>
              <a:t> обходи по под </a:t>
            </a:r>
            <a:r>
              <a:rPr lang="ru-RU" dirty="0" err="1" smtClean="0">
                <a:solidFill>
                  <a:schemeClr val="accent6">
                    <a:lumMod val="50000"/>
                  </a:schemeClr>
                </a:solidFill>
                <a:latin typeface="Calibri" pitchFamily="34" charset="0"/>
              </a:rPr>
              <a:t>обекти</a:t>
            </a:r>
            <a:r>
              <a:rPr lang="ru-RU" dirty="0" smtClean="0">
                <a:solidFill>
                  <a:schemeClr val="accent6">
                    <a:lumMod val="50000"/>
                  </a:schemeClr>
                </a:solidFill>
                <a:latin typeface="Calibri" pitchFamily="34" charset="0"/>
              </a:rPr>
              <a:t> за </a:t>
            </a:r>
            <a:r>
              <a:rPr lang="ru-RU" dirty="0" err="1" smtClean="0">
                <a:solidFill>
                  <a:schemeClr val="accent6">
                    <a:lumMod val="50000"/>
                  </a:schemeClr>
                </a:solidFill>
                <a:latin typeface="Calibri" pitchFamily="34" charset="0"/>
              </a:rPr>
              <a:t>финална</a:t>
            </a:r>
            <a:r>
              <a:rPr lang="ru-RU" dirty="0" smtClean="0">
                <a:solidFill>
                  <a:schemeClr val="accent6">
                    <a:lumMod val="50000"/>
                  </a:schemeClr>
                </a:solidFill>
                <a:latin typeface="Calibri" pitchFamily="34" charset="0"/>
              </a:rPr>
              <a:t> инспекция и </a:t>
            </a:r>
            <a:r>
              <a:rPr lang="ru-RU" dirty="0" err="1" smtClean="0">
                <a:solidFill>
                  <a:schemeClr val="accent6">
                    <a:lumMod val="50000"/>
                  </a:schemeClr>
                </a:solidFill>
                <a:latin typeface="Calibri" pitchFamily="34" charset="0"/>
              </a:rPr>
              <a:t>са</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отстранявани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констатирани</a:t>
            </a:r>
            <a:r>
              <a:rPr lang="ru-RU" dirty="0" smtClean="0">
                <a:solidFill>
                  <a:schemeClr val="accent6">
                    <a:lumMod val="50000"/>
                  </a:schemeClr>
                </a:solidFill>
                <a:latin typeface="Calibri" pitchFamily="34" charset="0"/>
              </a:rPr>
              <a:t> от </a:t>
            </a:r>
            <a:r>
              <a:rPr lang="ru-RU" dirty="0" err="1" smtClean="0">
                <a:solidFill>
                  <a:schemeClr val="accent6">
                    <a:lumMod val="50000"/>
                  </a:schemeClr>
                </a:solidFill>
                <a:latin typeface="Calibri" pitchFamily="34" charset="0"/>
              </a:rPr>
              <a:t>Възложителя</a:t>
            </a:r>
            <a:r>
              <a:rPr lang="ru-RU" dirty="0" smtClean="0">
                <a:solidFill>
                  <a:schemeClr val="accent6">
                    <a:lumMod val="50000"/>
                  </a:schemeClr>
                </a:solidFill>
                <a:latin typeface="Calibri" pitchFamily="34" charset="0"/>
              </a:rPr>
              <a:t>, Надзора и Оператора </a:t>
            </a:r>
            <a:r>
              <a:rPr lang="ru-RU" dirty="0" err="1" smtClean="0">
                <a:solidFill>
                  <a:schemeClr val="accent6">
                    <a:lumMod val="50000"/>
                  </a:schemeClr>
                </a:solidFill>
                <a:latin typeface="Calibri" pitchFamily="34" charset="0"/>
              </a:rPr>
              <a:t>забележки</a:t>
            </a:r>
            <a:r>
              <a:rPr lang="ru-RU" dirty="0" smtClean="0">
                <a:solidFill>
                  <a:schemeClr val="accent6">
                    <a:lumMod val="50000"/>
                  </a:schemeClr>
                </a:solidFill>
                <a:latin typeface="Calibri" pitchFamily="34" charset="0"/>
              </a:rPr>
              <a:t>;</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Подготвят</a:t>
            </a:r>
            <a:r>
              <a:rPr lang="ru-RU" dirty="0" smtClean="0">
                <a:solidFill>
                  <a:schemeClr val="accent6">
                    <a:lumMod val="50000"/>
                  </a:schemeClr>
                </a:solidFill>
                <a:latin typeface="Calibri" pitchFamily="34" charset="0"/>
              </a:rPr>
              <a:t> се </a:t>
            </a:r>
            <a:r>
              <a:rPr lang="ru-RU" dirty="0" err="1" smtClean="0">
                <a:solidFill>
                  <a:schemeClr val="accent6">
                    <a:lumMod val="50000"/>
                  </a:schemeClr>
                </a:solidFill>
                <a:latin typeface="Calibri" pitchFamily="34" charset="0"/>
              </a:rPr>
              <a:t>екзекутивна</a:t>
            </a:r>
            <a:r>
              <a:rPr lang="ru-RU" dirty="0" smtClean="0">
                <a:solidFill>
                  <a:schemeClr val="accent6">
                    <a:lumMod val="50000"/>
                  </a:schemeClr>
                </a:solidFill>
                <a:latin typeface="Calibri" pitchFamily="34" charset="0"/>
              </a:rPr>
              <a:t> документация и проект за </a:t>
            </a:r>
            <a:r>
              <a:rPr lang="ru-RU" dirty="0" err="1" smtClean="0">
                <a:solidFill>
                  <a:schemeClr val="accent6">
                    <a:lumMod val="50000"/>
                  </a:schemeClr>
                </a:solidFill>
                <a:latin typeface="Calibri" pitchFamily="34" charset="0"/>
              </a:rPr>
              <a:t>възстановяване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геодезични</a:t>
            </a:r>
            <a:r>
              <a:rPr lang="ru-RU" dirty="0" smtClean="0">
                <a:solidFill>
                  <a:schemeClr val="accent6">
                    <a:lumMod val="50000"/>
                  </a:schemeClr>
                </a:solidFill>
                <a:latin typeface="Calibri" pitchFamily="34" charset="0"/>
              </a:rPr>
              <a:t> точки.</a:t>
            </a: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endParaRPr lang="ru-RU" sz="36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1218282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125364"/>
            <a:ext cx="8568952" cy="5688012"/>
          </a:xfrm>
        </p:spPr>
        <p:txBody>
          <a:bodyPr>
            <a:normAutofit fontScale="90000"/>
          </a:bodyPr>
          <a:lstStyle/>
          <a:p>
            <a:r>
              <a:rPr lang="ru-RU" sz="2800" b="1" i="1" dirty="0" err="1" smtClean="0">
                <a:solidFill>
                  <a:schemeClr val="accent6">
                    <a:lumMod val="50000"/>
                  </a:schemeClr>
                </a:solidFill>
                <a:latin typeface="Calibri" pitchFamily="34" charset="0"/>
              </a:rPr>
              <a:t>Остава</a:t>
            </a:r>
            <a:r>
              <a:rPr lang="ru-RU" sz="2800" b="1" i="1" dirty="0" smtClean="0">
                <a:solidFill>
                  <a:schemeClr val="accent6">
                    <a:lumMod val="50000"/>
                  </a:schemeClr>
                </a:solidFill>
                <a:latin typeface="Calibri" pitchFamily="34" charset="0"/>
              </a:rPr>
              <a:t> да се </a:t>
            </a:r>
            <a:r>
              <a:rPr lang="ru-RU" sz="2800" b="1" i="1" dirty="0" err="1" smtClean="0">
                <a:solidFill>
                  <a:schemeClr val="accent6">
                    <a:lumMod val="50000"/>
                  </a:schemeClr>
                </a:solidFill>
                <a:latin typeface="Calibri" pitchFamily="34" charset="0"/>
              </a:rPr>
              <a:t>изпълни</a:t>
            </a:r>
            <a:r>
              <a:rPr lang="ru-RU" sz="2800" b="1" i="1" dirty="0" smtClean="0">
                <a:solidFill>
                  <a:schemeClr val="accent6">
                    <a:lumMod val="50000"/>
                  </a:schemeClr>
                </a:solidFill>
                <a:latin typeface="Calibri" pitchFamily="34" charset="0"/>
              </a:rPr>
              <a:t>:</a:t>
            </a:r>
            <a:br>
              <a:rPr lang="ru-RU" sz="2800" b="1" i="1"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Възстановяване</a:t>
            </a:r>
            <a:r>
              <a:rPr lang="ru-RU" sz="2800" dirty="0" smtClean="0">
                <a:solidFill>
                  <a:schemeClr val="accent6">
                    <a:lumMod val="50000"/>
                  </a:schemeClr>
                </a:solidFill>
                <a:latin typeface="Calibri" pitchFamily="34" charset="0"/>
              </a:rPr>
              <a:t> на настилки по </a:t>
            </a:r>
            <a:r>
              <a:rPr lang="ru-RU" sz="2800" dirty="0" err="1" smtClean="0">
                <a:solidFill>
                  <a:schemeClr val="accent6">
                    <a:lumMod val="50000"/>
                  </a:schemeClr>
                </a:solidFill>
                <a:latin typeface="Calibri" pitchFamily="34" charset="0"/>
              </a:rPr>
              <a:t>улици</a:t>
            </a:r>
            <a:r>
              <a:rPr lang="ru-RU" sz="2800" dirty="0" smtClean="0">
                <a:solidFill>
                  <a:schemeClr val="accent6">
                    <a:lumMod val="50000"/>
                  </a:schemeClr>
                </a:solidFill>
                <a:latin typeface="Calibri" pitchFamily="34" charset="0"/>
              </a:rPr>
              <a:t> Роден </a:t>
            </a:r>
            <a:r>
              <a:rPr lang="ru-RU" sz="2800" dirty="0">
                <a:solidFill>
                  <a:schemeClr val="accent6">
                    <a:lumMod val="50000"/>
                  </a:schemeClr>
                </a:solidFill>
                <a:latin typeface="Calibri" pitchFamily="34" charset="0"/>
              </a:rPr>
              <a:t>край, Иван </a:t>
            </a:r>
            <a:r>
              <a:rPr lang="ru-RU" sz="2800" dirty="0" err="1">
                <a:solidFill>
                  <a:schemeClr val="accent6">
                    <a:lumMod val="50000"/>
                  </a:schemeClr>
                </a:solidFill>
                <a:latin typeface="Calibri" pitchFamily="34" charset="0"/>
              </a:rPr>
              <a:t>Димов</a:t>
            </a:r>
            <a:r>
              <a:rPr lang="ru-RU" sz="2800" dirty="0">
                <a:solidFill>
                  <a:schemeClr val="accent6">
                    <a:lumMod val="50000"/>
                  </a:schemeClr>
                </a:solidFill>
                <a:latin typeface="Calibri" pitchFamily="34" charset="0"/>
              </a:rPr>
              <a:t>, Мир, </a:t>
            </a:r>
            <a:r>
              <a:rPr lang="ru-RU" sz="2800" dirty="0" err="1" smtClean="0">
                <a:solidFill>
                  <a:schemeClr val="accent6">
                    <a:lumMod val="50000"/>
                  </a:schemeClr>
                </a:solidFill>
                <a:latin typeface="Calibri" pitchFamily="34" charset="0"/>
              </a:rPr>
              <a:t>Орловска</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Малуша</a:t>
            </a:r>
            <a:r>
              <a:rPr lang="ru-RU" sz="2800" dirty="0" smtClean="0">
                <a:solidFill>
                  <a:schemeClr val="accent6">
                    <a:lumMod val="50000"/>
                  </a:schemeClr>
                </a:solidFill>
                <a:latin typeface="Calibri" pitchFamily="34" charset="0"/>
              </a:rPr>
              <a:t>, при </a:t>
            </a:r>
            <a:r>
              <a:rPr lang="ru-RU" sz="2800" dirty="0" err="1" smtClean="0">
                <a:solidFill>
                  <a:schemeClr val="accent6">
                    <a:lumMod val="50000"/>
                  </a:schemeClr>
                </a:solidFill>
                <a:latin typeface="Calibri" pitchFamily="34" charset="0"/>
              </a:rPr>
              <a:t>подходящи</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климатични</a:t>
            </a:r>
            <a:r>
              <a:rPr lang="ru-RU" sz="2800" dirty="0" smtClean="0">
                <a:solidFill>
                  <a:schemeClr val="accent6">
                    <a:lumMod val="50000"/>
                  </a:schemeClr>
                </a:solidFill>
                <a:latin typeface="Calibri" pitchFamily="34" charset="0"/>
              </a:rPr>
              <a:t> условия;</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Изпълнение</a:t>
            </a:r>
            <a:r>
              <a:rPr lang="ru-RU" sz="2800" dirty="0" smtClean="0">
                <a:solidFill>
                  <a:schemeClr val="accent6">
                    <a:lumMod val="50000"/>
                  </a:schemeClr>
                </a:solidFill>
                <a:latin typeface="Calibri" pitchFamily="34" charset="0"/>
              </a:rPr>
              <a:t> на </a:t>
            </a:r>
            <a:r>
              <a:rPr lang="ru-RU" sz="2800" dirty="0" err="1" smtClean="0">
                <a:solidFill>
                  <a:schemeClr val="accent6">
                    <a:lumMod val="50000"/>
                  </a:schemeClr>
                </a:solidFill>
                <a:latin typeface="Calibri" pitchFamily="34" charset="0"/>
              </a:rPr>
              <a:t>подпорна</a:t>
            </a:r>
            <a:r>
              <a:rPr lang="ru-RU" sz="2800" dirty="0" smtClean="0">
                <a:solidFill>
                  <a:schemeClr val="accent6">
                    <a:lumMod val="50000"/>
                  </a:schemeClr>
                </a:solidFill>
                <a:latin typeface="Calibri" pitchFamily="34" charset="0"/>
              </a:rPr>
              <a:t> стена за </a:t>
            </a:r>
            <a:r>
              <a:rPr lang="ru-RU" sz="2800" dirty="0" err="1" smtClean="0">
                <a:solidFill>
                  <a:schemeClr val="accent6">
                    <a:lumMod val="50000"/>
                  </a:schemeClr>
                </a:solidFill>
                <a:latin typeface="Calibri" pitchFamily="34" charset="0"/>
              </a:rPr>
              <a:t>укрепване</a:t>
            </a:r>
            <a:r>
              <a:rPr lang="ru-RU" sz="2800" dirty="0" smtClean="0">
                <a:solidFill>
                  <a:schemeClr val="accent6">
                    <a:lumMod val="50000"/>
                  </a:schemeClr>
                </a:solidFill>
                <a:latin typeface="Calibri" pitchFamily="34" charset="0"/>
              </a:rPr>
              <a:t> на гл. </a:t>
            </a:r>
            <a:r>
              <a:rPr lang="ru-RU" sz="2800" dirty="0" err="1" smtClean="0">
                <a:solidFill>
                  <a:schemeClr val="accent6">
                    <a:lumMod val="50000"/>
                  </a:schemeClr>
                </a:solidFill>
                <a:latin typeface="Calibri" pitchFamily="34" charset="0"/>
              </a:rPr>
              <a:t>колектор</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2 </a:t>
            </a:r>
            <a:r>
              <a:rPr lang="ru-RU" sz="2800" dirty="0" smtClean="0">
                <a:solidFill>
                  <a:schemeClr val="accent6">
                    <a:lumMod val="50000"/>
                  </a:schemeClr>
                </a:solidFill>
                <a:latin typeface="Calibri" pitchFamily="34" charset="0"/>
              </a:rPr>
              <a:t>десен – </a:t>
            </a:r>
            <a:r>
              <a:rPr lang="ru-RU" sz="2800" dirty="0" err="1" smtClean="0">
                <a:solidFill>
                  <a:schemeClr val="accent6">
                    <a:lumMod val="50000"/>
                  </a:schemeClr>
                </a:solidFill>
                <a:latin typeface="Calibri" pitchFamily="34" charset="0"/>
              </a:rPr>
              <a:t>изискано</a:t>
            </a:r>
            <a:r>
              <a:rPr lang="ru-RU" sz="2800" dirty="0" smtClean="0">
                <a:solidFill>
                  <a:schemeClr val="accent6">
                    <a:lumMod val="50000"/>
                  </a:schemeClr>
                </a:solidFill>
                <a:latin typeface="Calibri" pitchFamily="34" charset="0"/>
              </a:rPr>
              <a:t> е </a:t>
            </a:r>
            <a:r>
              <a:rPr lang="ru-RU" sz="2800" dirty="0" err="1" smtClean="0">
                <a:solidFill>
                  <a:schemeClr val="accent6">
                    <a:lumMod val="50000"/>
                  </a:schemeClr>
                </a:solidFill>
                <a:latin typeface="Calibri" pitchFamily="34" charset="0"/>
              </a:rPr>
              <a:t>проектантско</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решение за </a:t>
            </a:r>
            <a:r>
              <a:rPr lang="ru-RU" sz="2800" dirty="0" err="1">
                <a:solidFill>
                  <a:schemeClr val="accent6">
                    <a:lumMod val="50000"/>
                  </a:schemeClr>
                </a:solidFill>
                <a:latin typeface="Calibri" pitchFamily="34" charset="0"/>
              </a:rPr>
              <a:t>укрепване</a:t>
            </a:r>
            <a:r>
              <a:rPr lang="ru-RU" sz="2800" dirty="0">
                <a:solidFill>
                  <a:schemeClr val="accent6">
                    <a:lumMod val="50000"/>
                  </a:schemeClr>
                </a:solidFill>
                <a:latin typeface="Calibri" pitchFamily="34" charset="0"/>
              </a:rPr>
              <a:t> на гл. </a:t>
            </a:r>
            <a:r>
              <a:rPr lang="ru-RU" sz="2800" dirty="0" err="1">
                <a:solidFill>
                  <a:schemeClr val="accent6">
                    <a:lumMod val="50000"/>
                  </a:schemeClr>
                </a:solidFill>
                <a:latin typeface="Calibri" pitchFamily="34" charset="0"/>
              </a:rPr>
              <a:t>колектор</a:t>
            </a:r>
            <a:r>
              <a:rPr lang="ru-RU" sz="2800" dirty="0">
                <a:solidFill>
                  <a:schemeClr val="accent6">
                    <a:lumMod val="50000"/>
                  </a:schemeClr>
                </a:solidFill>
                <a:latin typeface="Calibri" pitchFamily="34" charset="0"/>
              </a:rPr>
              <a:t> 2 десен по ул. </a:t>
            </a:r>
            <a:r>
              <a:rPr lang="ru-RU" sz="2800" dirty="0" err="1">
                <a:solidFill>
                  <a:schemeClr val="accent6">
                    <a:lumMod val="50000"/>
                  </a:schemeClr>
                </a:solidFill>
                <a:latin typeface="Calibri" pitchFamily="34" charset="0"/>
              </a:rPr>
              <a:t>Дунав</a:t>
            </a:r>
            <a:r>
              <a:rPr lang="ru-RU" sz="2800" dirty="0">
                <a:solidFill>
                  <a:schemeClr val="accent6">
                    <a:lumMod val="50000"/>
                  </a:schemeClr>
                </a:solidFill>
                <a:latin typeface="Calibri" pitchFamily="34" charset="0"/>
              </a:rPr>
              <a:t> – в </a:t>
            </a:r>
            <a:r>
              <a:rPr lang="ru-RU" sz="2800" dirty="0" err="1">
                <a:solidFill>
                  <a:schemeClr val="accent6">
                    <a:lumMod val="50000"/>
                  </a:schemeClr>
                </a:solidFill>
                <a:latin typeface="Calibri" pitchFamily="34" charset="0"/>
              </a:rPr>
              <a:t>участъка</a:t>
            </a:r>
            <a:r>
              <a:rPr lang="ru-RU" sz="2800" dirty="0">
                <a:solidFill>
                  <a:schemeClr val="accent6">
                    <a:lumMod val="50000"/>
                  </a:schemeClr>
                </a:solidFill>
                <a:latin typeface="Calibri" pitchFamily="34" charset="0"/>
              </a:rPr>
              <a:t> от РШ 34 до РШ 36;</a:t>
            </a: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800" dirty="0">
                <a:solidFill>
                  <a:schemeClr val="accent6">
                    <a:lumMod val="50000"/>
                  </a:schemeClr>
                </a:solidFill>
                <a:latin typeface="Calibri" pitchFamily="34" charset="0"/>
              </a:rPr>
              <a:t/>
            </a:r>
            <a:br>
              <a:rPr lang="ru-RU" sz="2800" dirty="0">
                <a:solidFill>
                  <a:schemeClr val="accent6">
                    <a:lumMod val="50000"/>
                  </a:schemeClr>
                </a:solidFill>
                <a:latin typeface="Calibri" pitchFamily="34" charset="0"/>
              </a:rPr>
            </a:br>
            <a:r>
              <a:rPr lang="ru-RU" sz="2800" dirty="0" err="1" smtClean="0">
                <a:solidFill>
                  <a:schemeClr val="accent6">
                    <a:lumMod val="50000"/>
                  </a:schemeClr>
                </a:solidFill>
                <a:latin typeface="Calibri" pitchFamily="34" charset="0"/>
              </a:rPr>
              <a:t>Изискано</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е </a:t>
            </a:r>
            <a:r>
              <a:rPr lang="ru-RU" sz="2800" dirty="0" err="1">
                <a:solidFill>
                  <a:schemeClr val="accent6">
                    <a:lumMod val="50000"/>
                  </a:schemeClr>
                </a:solidFill>
                <a:latin typeface="Calibri" pitchFamily="34" charset="0"/>
              </a:rPr>
              <a:t>проектантско</a:t>
            </a:r>
            <a:r>
              <a:rPr lang="ru-RU" sz="2800" dirty="0">
                <a:solidFill>
                  <a:schemeClr val="accent6">
                    <a:lumMod val="50000"/>
                  </a:schemeClr>
                </a:solidFill>
                <a:latin typeface="Calibri" pitchFamily="34" charset="0"/>
              </a:rPr>
              <a:t> решение за </a:t>
            </a:r>
            <a:r>
              <a:rPr lang="ru-RU" sz="2800" dirty="0" smtClean="0">
                <a:solidFill>
                  <a:schemeClr val="accent6">
                    <a:lumMod val="50000"/>
                  </a:schemeClr>
                </a:solidFill>
                <a:latin typeface="Calibri" pitchFamily="34" charset="0"/>
              </a:rPr>
              <a:t>ремонт на водосток на дере в </a:t>
            </a:r>
            <a:r>
              <a:rPr lang="ru-RU" sz="2800" dirty="0" err="1" smtClean="0">
                <a:solidFill>
                  <a:schemeClr val="accent6">
                    <a:lumMod val="50000"/>
                  </a:schemeClr>
                </a:solidFill>
                <a:latin typeface="Calibri" pitchFamily="34" charset="0"/>
              </a:rPr>
              <a:t>горната</a:t>
            </a:r>
            <a:r>
              <a:rPr lang="ru-RU" sz="2800" dirty="0" smtClean="0">
                <a:solidFill>
                  <a:schemeClr val="accent6">
                    <a:lumMod val="50000"/>
                  </a:schemeClr>
                </a:solidFill>
                <a:latin typeface="Calibri" pitchFamily="34" charset="0"/>
              </a:rPr>
              <a:t> част на ул. </a:t>
            </a:r>
            <a:r>
              <a:rPr lang="ru-RU" sz="2800" dirty="0" err="1" smtClean="0">
                <a:solidFill>
                  <a:schemeClr val="accent6">
                    <a:lumMod val="50000"/>
                  </a:schemeClr>
                </a:solidFill>
                <a:latin typeface="Calibri" pitchFamily="34" charset="0"/>
              </a:rPr>
              <a:t>Градище</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поради</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преливане</a:t>
            </a:r>
            <a:r>
              <a:rPr lang="ru-RU" sz="2800" dirty="0" smtClean="0">
                <a:solidFill>
                  <a:schemeClr val="accent6">
                    <a:lumMod val="50000"/>
                  </a:schemeClr>
                </a:solidFill>
                <a:latin typeface="Calibri" pitchFamily="34" charset="0"/>
              </a:rPr>
              <a:t> на </a:t>
            </a:r>
            <a:r>
              <a:rPr lang="ru-RU" sz="2800" dirty="0" err="1" smtClean="0">
                <a:solidFill>
                  <a:schemeClr val="accent6">
                    <a:lumMod val="50000"/>
                  </a:schemeClr>
                </a:solidFill>
                <a:latin typeface="Calibri" pitchFamily="34" charset="0"/>
              </a:rPr>
              <a:t>дерето</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което</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компрометира</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работата</a:t>
            </a:r>
            <a:r>
              <a:rPr lang="ru-RU" sz="2800" dirty="0" smtClean="0">
                <a:solidFill>
                  <a:schemeClr val="accent6">
                    <a:lumMod val="50000"/>
                  </a:schemeClr>
                </a:solidFill>
                <a:latin typeface="Calibri" pitchFamily="34" charset="0"/>
              </a:rPr>
              <a:t> на </a:t>
            </a:r>
            <a:r>
              <a:rPr lang="ru-RU" sz="2800" dirty="0" err="1" smtClean="0">
                <a:solidFill>
                  <a:schemeClr val="accent6">
                    <a:lumMod val="50000"/>
                  </a:schemeClr>
                </a:solidFill>
                <a:latin typeface="Calibri" pitchFamily="34" charset="0"/>
              </a:rPr>
              <a:t>новоизградената</a:t>
            </a:r>
            <a:r>
              <a:rPr lang="ru-RU" sz="2800" dirty="0" smtClean="0">
                <a:solidFill>
                  <a:schemeClr val="accent6">
                    <a:lumMod val="50000"/>
                  </a:schemeClr>
                </a:solidFill>
                <a:latin typeface="Calibri" pitchFamily="34" charset="0"/>
              </a:rPr>
              <a:t> канализация в квартала и </a:t>
            </a:r>
            <a:r>
              <a:rPr lang="ru-RU" sz="2800" dirty="0" err="1" smtClean="0">
                <a:solidFill>
                  <a:schemeClr val="accent6">
                    <a:lumMod val="50000"/>
                  </a:schemeClr>
                </a:solidFill>
                <a:latin typeface="Calibri" pitchFamily="34" charset="0"/>
              </a:rPr>
              <a:t>нововъзстановената</a:t>
            </a:r>
            <a:r>
              <a:rPr lang="ru-RU" sz="2800" dirty="0" smtClean="0">
                <a:solidFill>
                  <a:schemeClr val="accent6">
                    <a:lumMod val="50000"/>
                  </a:schemeClr>
                </a:solidFill>
                <a:latin typeface="Calibri" pitchFamily="34" charset="0"/>
              </a:rPr>
              <a:t> </a:t>
            </a:r>
            <a:r>
              <a:rPr lang="ru-RU" sz="2800" dirty="0" err="1" smtClean="0">
                <a:solidFill>
                  <a:schemeClr val="accent6">
                    <a:lumMod val="50000"/>
                  </a:schemeClr>
                </a:solidFill>
                <a:latin typeface="Calibri" pitchFamily="34" charset="0"/>
              </a:rPr>
              <a:t>асфалтова</a:t>
            </a:r>
            <a:r>
              <a:rPr lang="ru-RU" sz="2800" dirty="0" smtClean="0">
                <a:solidFill>
                  <a:schemeClr val="accent6">
                    <a:lumMod val="50000"/>
                  </a:schemeClr>
                </a:solidFill>
                <a:latin typeface="Calibri" pitchFamily="34" charset="0"/>
              </a:rPr>
              <a:t> </a:t>
            </a:r>
            <a:r>
              <a:rPr lang="ru-RU" sz="2800" dirty="0">
                <a:solidFill>
                  <a:schemeClr val="accent6">
                    <a:lumMod val="50000"/>
                  </a:schemeClr>
                </a:solidFill>
                <a:latin typeface="Calibri" pitchFamily="34" charset="0"/>
              </a:rPr>
              <a:t>настилка; </a:t>
            </a:r>
            <a:r>
              <a:rPr lang="ru-RU" sz="2800" dirty="0" smtClean="0">
                <a:solidFill>
                  <a:schemeClr val="accent6">
                    <a:lumMod val="50000"/>
                  </a:schemeClr>
                </a:solidFill>
                <a:latin typeface="Calibri" pitchFamily="34" charset="0"/>
              </a:rPr>
              <a:t/>
            </a:r>
            <a:br>
              <a:rPr lang="ru-RU" sz="2800" dirty="0" smtClean="0">
                <a:solidFill>
                  <a:schemeClr val="accent6">
                    <a:lumMod val="50000"/>
                  </a:schemeClr>
                </a:solidFill>
                <a:latin typeface="Calibri" pitchFamily="34" charset="0"/>
              </a:rPr>
            </a:br>
            <a:r>
              <a:rPr lang="ru-RU" sz="2700" dirty="0">
                <a:solidFill>
                  <a:schemeClr val="accent6">
                    <a:lumMod val="50000"/>
                  </a:schemeClr>
                </a:solidFill>
                <a:latin typeface="Calibri" pitchFamily="34" charset="0"/>
              </a:rPr>
              <a:t/>
            </a:r>
            <a:br>
              <a:rPr lang="ru-RU" sz="2700" dirty="0">
                <a:solidFill>
                  <a:schemeClr val="accent6">
                    <a:lumMod val="50000"/>
                  </a:schemeClr>
                </a:solidFill>
                <a:latin typeface="Calibri" pitchFamily="34" charset="0"/>
              </a:rPr>
            </a:br>
            <a:endParaRPr lang="ru-RU" sz="27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9899378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81348"/>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4900" b="1" i="1" dirty="0" err="1" smtClean="0">
                <a:solidFill>
                  <a:schemeClr val="accent6">
                    <a:lumMod val="50000"/>
                  </a:schemeClr>
                </a:solidFill>
                <a:latin typeface="Calibri" pitchFamily="34" charset="0"/>
              </a:rPr>
              <a:t>Прогнозен</a:t>
            </a:r>
            <a:r>
              <a:rPr lang="ru-RU" sz="4900" b="1" i="1" dirty="0" smtClean="0">
                <a:solidFill>
                  <a:schemeClr val="accent6">
                    <a:lumMod val="50000"/>
                  </a:schemeClr>
                </a:solidFill>
                <a:latin typeface="Calibri" pitchFamily="34" charset="0"/>
              </a:rPr>
              <a:t> срок за </a:t>
            </a:r>
            <a:r>
              <a:rPr lang="ru-RU" sz="4900" b="1" i="1" dirty="0" err="1" smtClean="0">
                <a:solidFill>
                  <a:schemeClr val="accent6">
                    <a:lumMod val="50000"/>
                  </a:schemeClr>
                </a:solidFill>
                <a:latin typeface="Calibri" pitchFamily="34" charset="0"/>
              </a:rPr>
              <a:t>приемане</a:t>
            </a:r>
            <a:r>
              <a:rPr lang="ru-RU" sz="4900" b="1" i="1" dirty="0" smtClean="0">
                <a:solidFill>
                  <a:schemeClr val="accent6">
                    <a:lumMod val="50000"/>
                  </a:schemeClr>
                </a:solidFill>
                <a:latin typeface="Calibri" pitchFamily="34" charset="0"/>
              </a:rPr>
              <a:t> на </a:t>
            </a:r>
            <a:r>
              <a:rPr lang="ru-RU" sz="4900" b="1" i="1" dirty="0" err="1" smtClean="0">
                <a:solidFill>
                  <a:schemeClr val="accent6">
                    <a:lumMod val="50000"/>
                  </a:schemeClr>
                </a:solidFill>
                <a:latin typeface="Calibri" pitchFamily="34" charset="0"/>
              </a:rPr>
              <a:t>обекта</a:t>
            </a:r>
            <a:r>
              <a:rPr lang="ru-RU" sz="4900" b="1" i="1" dirty="0" smtClean="0">
                <a:solidFill>
                  <a:schemeClr val="accent6">
                    <a:lumMod val="50000"/>
                  </a:schemeClr>
                </a:solidFill>
                <a:latin typeface="Calibri" pitchFamily="34" charset="0"/>
              </a:rPr>
              <a:t> с акт 15: </a:t>
            </a:r>
            <a:r>
              <a:rPr lang="ru-RU" sz="4900" dirty="0" err="1" smtClean="0">
                <a:solidFill>
                  <a:schemeClr val="accent6">
                    <a:lumMod val="50000"/>
                  </a:schemeClr>
                </a:solidFill>
                <a:latin typeface="Calibri" pitchFamily="34" charset="0"/>
              </a:rPr>
              <a:t>юни</a:t>
            </a:r>
            <a:r>
              <a:rPr lang="ru-RU" sz="4900" dirty="0" smtClean="0">
                <a:solidFill>
                  <a:schemeClr val="accent6">
                    <a:lumMod val="50000"/>
                  </a:schemeClr>
                </a:solidFill>
                <a:latin typeface="Calibri" pitchFamily="34" charset="0"/>
              </a:rPr>
              <a:t> 2015 г.</a:t>
            </a:r>
            <a:endParaRPr lang="ru-RU" sz="49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0014384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60040" y="837332"/>
            <a:ext cx="8820472" cy="5688012"/>
          </a:xfrm>
        </p:spPr>
        <p:txBody>
          <a:bodyPr>
            <a:normAutofit/>
          </a:bodyPr>
          <a:lstStyle/>
          <a:p>
            <a:r>
              <a:rPr lang="ru-RU" b="1" dirty="0">
                <a:solidFill>
                  <a:schemeClr val="accent6">
                    <a:lumMod val="50000"/>
                  </a:schemeClr>
                </a:solidFill>
                <a:latin typeface="Calibri" pitchFamily="34" charset="0"/>
              </a:rPr>
              <a:t>ЕТАП </a:t>
            </a:r>
            <a:r>
              <a:rPr lang="ru-RU" b="1" dirty="0" smtClean="0">
                <a:solidFill>
                  <a:schemeClr val="accent6">
                    <a:lumMod val="50000"/>
                  </a:schemeClr>
                </a:solidFill>
                <a:latin typeface="Calibri" pitchFamily="34" charset="0"/>
              </a:rPr>
              <a:t>3 от </a:t>
            </a:r>
            <a:r>
              <a:rPr lang="ru-RU" b="1" dirty="0" err="1" smtClean="0">
                <a:solidFill>
                  <a:schemeClr val="accent6">
                    <a:lumMod val="50000"/>
                  </a:schemeClr>
                </a:solidFill>
                <a:latin typeface="Calibri" pitchFamily="34" charset="0"/>
              </a:rPr>
              <a:t>ВиК</a:t>
            </a:r>
            <a:r>
              <a:rPr lang="ru-RU" b="1" dirty="0" smtClean="0">
                <a:solidFill>
                  <a:schemeClr val="accent6">
                    <a:lumMod val="50000"/>
                  </a:schemeClr>
                </a:solidFill>
                <a:latin typeface="Calibri" pitchFamily="34" charset="0"/>
              </a:rPr>
              <a:t> </a:t>
            </a:r>
            <a:r>
              <a:rPr lang="ru-RU" b="1" dirty="0" err="1" smtClean="0">
                <a:solidFill>
                  <a:schemeClr val="accent6">
                    <a:lumMod val="50000"/>
                  </a:schemeClr>
                </a:solidFill>
                <a:latin typeface="Calibri" pitchFamily="34" charset="0"/>
              </a:rPr>
              <a:t>мрежата</a:t>
            </a: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Напредъкът</a:t>
            </a:r>
            <a:r>
              <a:rPr lang="ru-RU" dirty="0" smtClean="0">
                <a:solidFill>
                  <a:schemeClr val="accent6">
                    <a:lumMod val="50000"/>
                  </a:schemeClr>
                </a:solidFill>
                <a:latin typeface="Calibri" pitchFamily="34" charset="0"/>
              </a:rPr>
              <a:t> </a:t>
            </a:r>
            <a:r>
              <a:rPr lang="ru-RU" dirty="0">
                <a:solidFill>
                  <a:schemeClr val="accent6">
                    <a:lumMod val="50000"/>
                  </a:schemeClr>
                </a:solidFill>
                <a:latin typeface="Calibri" pitchFamily="34" charset="0"/>
              </a:rPr>
              <a:t>на </a:t>
            </a:r>
            <a:r>
              <a:rPr lang="ru-RU" dirty="0" err="1">
                <a:solidFill>
                  <a:schemeClr val="accent6">
                    <a:lumMod val="50000"/>
                  </a:schemeClr>
                </a:solidFill>
                <a:latin typeface="Calibri" pitchFamily="34" charset="0"/>
              </a:rPr>
              <a:t>изпълнението</a:t>
            </a:r>
            <a:r>
              <a:rPr lang="ru-RU" dirty="0">
                <a:solidFill>
                  <a:schemeClr val="accent6">
                    <a:lumMod val="50000"/>
                  </a:schemeClr>
                </a:solidFill>
                <a:latin typeface="Calibri" pitchFamily="34" charset="0"/>
              </a:rPr>
              <a:t> е </a:t>
            </a:r>
            <a:r>
              <a:rPr lang="ru-RU" b="1" u="sng" dirty="0" smtClean="0">
                <a:solidFill>
                  <a:schemeClr val="accent6">
                    <a:lumMod val="50000"/>
                  </a:schemeClr>
                </a:solidFill>
                <a:latin typeface="Calibri" pitchFamily="34" charset="0"/>
              </a:rPr>
              <a:t>99%.</a:t>
            </a: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endParaRPr lang="ru-RU" sz="28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029666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764704"/>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b="1" dirty="0" smtClean="0">
                <a:solidFill>
                  <a:schemeClr val="accent6">
                    <a:lumMod val="50000"/>
                  </a:schemeClr>
                </a:solidFill>
                <a:latin typeface="Calibri" pitchFamily="34" charset="0"/>
              </a:rPr>
              <a:t>СТАТУС</a:t>
            </a:r>
            <a:br>
              <a:rPr lang="ru-RU" b="1"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Налице</a:t>
            </a:r>
            <a:r>
              <a:rPr lang="ru-RU" dirty="0" smtClean="0">
                <a:solidFill>
                  <a:schemeClr val="accent6">
                    <a:lumMod val="50000"/>
                  </a:schemeClr>
                </a:solidFill>
                <a:latin typeface="Calibri" pitchFamily="34" charset="0"/>
              </a:rPr>
              <a:t> е </a:t>
            </a:r>
            <a:r>
              <a:rPr lang="ru-RU" dirty="0" err="1" smtClean="0">
                <a:solidFill>
                  <a:schemeClr val="accent6">
                    <a:lumMod val="50000"/>
                  </a:schemeClr>
                </a:solidFill>
                <a:latin typeface="Calibri" pitchFamily="34" charset="0"/>
              </a:rPr>
              <a:t>отлагане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времето</a:t>
            </a:r>
            <a:r>
              <a:rPr lang="ru-RU" dirty="0" smtClean="0">
                <a:solidFill>
                  <a:schemeClr val="accent6">
                    <a:lumMod val="50000"/>
                  </a:schemeClr>
                </a:solidFill>
                <a:latin typeface="Calibri" pitchFamily="34" charset="0"/>
              </a:rPr>
              <a:t> за </a:t>
            </a:r>
            <a:r>
              <a:rPr lang="ru-RU" dirty="0" err="1" smtClean="0">
                <a:solidFill>
                  <a:schemeClr val="accent6">
                    <a:lumMod val="50000"/>
                  </a:schemeClr>
                </a:solidFill>
                <a:latin typeface="Calibri" pitchFamily="34" charset="0"/>
              </a:rPr>
              <a:t>завършване</a:t>
            </a:r>
            <a:r>
              <a:rPr lang="ru-RU" dirty="0" smtClean="0">
                <a:solidFill>
                  <a:schemeClr val="accent6">
                    <a:lumMod val="50000"/>
                  </a:schemeClr>
                </a:solidFill>
                <a:latin typeface="Calibri" pitchFamily="34" charset="0"/>
              </a:rPr>
              <a:t> (18.08.2014 г.) </a:t>
            </a:r>
            <a:r>
              <a:rPr lang="ru-RU" dirty="0" err="1" smtClean="0">
                <a:solidFill>
                  <a:schemeClr val="accent6">
                    <a:lumMod val="50000"/>
                  </a:schemeClr>
                </a:solidFill>
                <a:latin typeface="Calibri" pitchFamily="34" charset="0"/>
              </a:rPr>
              <a:t>поради</a:t>
            </a:r>
            <a:r>
              <a:rPr lang="ru-RU" dirty="0" smtClean="0">
                <a:solidFill>
                  <a:schemeClr val="accent6">
                    <a:lumMod val="50000"/>
                  </a:schemeClr>
                </a:solidFill>
                <a:latin typeface="Calibri" pitchFamily="34" charset="0"/>
              </a:rPr>
              <a:t> временно </a:t>
            </a:r>
            <a:r>
              <a:rPr lang="ru-RU" dirty="0" err="1" smtClean="0">
                <a:solidFill>
                  <a:schemeClr val="accent6">
                    <a:lumMod val="50000"/>
                  </a:schemeClr>
                </a:solidFill>
                <a:latin typeface="Calibri" pitchFamily="34" charset="0"/>
              </a:rPr>
              <a:t>спиране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строителството</a:t>
            </a:r>
            <a:r>
              <a:rPr lang="ru-RU" dirty="0" smtClean="0">
                <a:solidFill>
                  <a:schemeClr val="accent6">
                    <a:lumMod val="50000"/>
                  </a:schemeClr>
                </a:solidFill>
                <a:latin typeface="Calibri" pitchFamily="34" charset="0"/>
              </a:rPr>
              <a:t> за </a:t>
            </a:r>
            <a:r>
              <a:rPr lang="ru-RU" dirty="0" err="1" smtClean="0">
                <a:solidFill>
                  <a:schemeClr val="accent6">
                    <a:lumMod val="50000"/>
                  </a:schemeClr>
                </a:solidFill>
                <a:latin typeface="Calibri" pitchFamily="34" charset="0"/>
              </a:rPr>
              <a:t>извършване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допълнителни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проектирания</a:t>
            </a:r>
            <a:r>
              <a:rPr lang="ru-RU" dirty="0" smtClean="0">
                <a:solidFill>
                  <a:schemeClr val="accent6">
                    <a:lumMod val="50000"/>
                  </a:schemeClr>
                </a:solidFill>
                <a:latin typeface="Calibri" pitchFamily="34" charset="0"/>
              </a:rPr>
              <a:t> и </a:t>
            </a:r>
            <a:r>
              <a:rPr lang="ru-RU" dirty="0" err="1" smtClean="0">
                <a:solidFill>
                  <a:schemeClr val="accent6">
                    <a:lumMod val="50000"/>
                  </a:schemeClr>
                </a:solidFill>
                <a:latin typeface="Calibri" pitchFamily="34" charset="0"/>
              </a:rPr>
              <a:t>строителство</a:t>
            </a:r>
            <a:r>
              <a:rPr lang="ru-RU" dirty="0" smtClean="0">
                <a:solidFill>
                  <a:schemeClr val="accent6">
                    <a:lumMod val="50000"/>
                  </a:schemeClr>
                </a:solidFill>
                <a:latin typeface="Calibri" pitchFamily="34" charset="0"/>
              </a:rPr>
              <a:t> по </a:t>
            </a:r>
            <a:r>
              <a:rPr lang="ru-RU" dirty="0" err="1" smtClean="0">
                <a:solidFill>
                  <a:schemeClr val="accent6">
                    <a:lumMod val="50000"/>
                  </a:schemeClr>
                </a:solidFill>
                <a:latin typeface="Calibri" pitchFamily="34" charset="0"/>
              </a:rPr>
              <a:t>улици</a:t>
            </a:r>
            <a:r>
              <a:rPr lang="ru-RU" dirty="0" smtClean="0">
                <a:solidFill>
                  <a:schemeClr val="accent6">
                    <a:lumMod val="50000"/>
                  </a:schemeClr>
                </a:solidFill>
                <a:latin typeface="Calibri" pitchFamily="34" charset="0"/>
              </a:rPr>
              <a:t> Дружба, Славянска, Ясен и Марин </a:t>
            </a:r>
            <a:r>
              <a:rPr lang="ru-RU" dirty="0" err="1" smtClean="0">
                <a:solidFill>
                  <a:schemeClr val="accent6">
                    <a:lumMod val="50000"/>
                  </a:schemeClr>
                </a:solidFill>
                <a:latin typeface="Calibri" pitchFamily="34" charset="0"/>
              </a:rPr>
              <a:t>Дамянов</a:t>
            </a:r>
            <a:r>
              <a:rPr lang="ru-RU" dirty="0" smtClean="0">
                <a:solidFill>
                  <a:schemeClr val="accent6">
                    <a:lumMod val="50000"/>
                  </a:schemeClr>
                </a:solidFill>
                <a:latin typeface="Calibri" pitchFamily="34" charset="0"/>
              </a:rPr>
              <a:t>.</a:t>
            </a:r>
            <a:endParaRPr lang="ru-RU"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8405142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79512" y="333276"/>
            <a:ext cx="8784976" cy="5688012"/>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завършени</a:t>
            </a: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са</a:t>
            </a:r>
            <a:r>
              <a:rPr lang="ru-RU" sz="3600" dirty="0" smtClean="0">
                <a:solidFill>
                  <a:schemeClr val="accent6">
                    <a:lumMod val="50000"/>
                  </a:schemeClr>
                </a:solidFill>
                <a:latin typeface="Calibri" pitchFamily="34" charset="0"/>
              </a:rPr>
              <a:t> водопровод </a:t>
            </a:r>
            <a:r>
              <a:rPr lang="ru-RU" sz="3600" dirty="0">
                <a:solidFill>
                  <a:schemeClr val="accent6">
                    <a:lumMod val="50000"/>
                  </a:schemeClr>
                </a:solidFill>
                <a:latin typeface="Calibri" pitchFamily="34" charset="0"/>
              </a:rPr>
              <a:t>и канализация </a:t>
            </a:r>
            <a:r>
              <a:rPr lang="ru-RU" sz="3600" dirty="0" smtClean="0">
                <a:solidFill>
                  <a:schemeClr val="accent6">
                    <a:lumMod val="50000"/>
                  </a:schemeClr>
                </a:solidFill>
                <a:latin typeface="Calibri" pitchFamily="34" charset="0"/>
              </a:rPr>
              <a:t>по </a:t>
            </a:r>
            <a:r>
              <a:rPr lang="ru-RU" sz="3600" dirty="0">
                <a:solidFill>
                  <a:schemeClr val="accent6">
                    <a:lumMod val="50000"/>
                  </a:schemeClr>
                </a:solidFill>
                <a:latin typeface="Calibri" pitchFamily="34" charset="0"/>
              </a:rPr>
              <a:t>ул. </a:t>
            </a:r>
            <a:r>
              <a:rPr lang="ru-RU" sz="3600" dirty="0" smtClean="0">
                <a:solidFill>
                  <a:schemeClr val="accent6">
                    <a:lumMod val="50000"/>
                  </a:schemeClr>
                </a:solidFill>
                <a:latin typeface="Calibri" pitchFamily="34" charset="0"/>
              </a:rPr>
              <a:t>Дружба – 120 м;</a:t>
            </a:r>
            <a:br>
              <a:rPr lang="ru-RU" sz="3600"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изпълнени</a:t>
            </a: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са</a:t>
            </a:r>
            <a:r>
              <a:rPr lang="ru-RU" sz="3600" dirty="0" smtClean="0">
                <a:solidFill>
                  <a:schemeClr val="accent6">
                    <a:lumMod val="50000"/>
                  </a:schemeClr>
                </a:solidFill>
                <a:latin typeface="Calibri" pitchFamily="34" charset="0"/>
              </a:rPr>
              <a:t> 300 м от </a:t>
            </a:r>
            <a:r>
              <a:rPr lang="ru-RU" sz="3600" dirty="0" err="1" smtClean="0">
                <a:solidFill>
                  <a:schemeClr val="accent6">
                    <a:lumMod val="50000"/>
                  </a:schemeClr>
                </a:solidFill>
                <a:latin typeface="Calibri" pitchFamily="34" charset="0"/>
              </a:rPr>
              <a:t>дължините</a:t>
            </a:r>
            <a:r>
              <a:rPr lang="ru-RU" sz="3600" dirty="0" smtClean="0">
                <a:solidFill>
                  <a:schemeClr val="accent6">
                    <a:lumMod val="50000"/>
                  </a:schemeClr>
                </a:solidFill>
                <a:latin typeface="Calibri" pitchFamily="34" charset="0"/>
              </a:rPr>
              <a:t> на трите провода по ул. Марин </a:t>
            </a:r>
            <a:r>
              <a:rPr lang="ru-RU" sz="3600" dirty="0" err="1" smtClean="0">
                <a:solidFill>
                  <a:schemeClr val="accent6">
                    <a:lumMod val="50000"/>
                  </a:schemeClr>
                </a:solidFill>
                <a:latin typeface="Calibri" pitchFamily="34" charset="0"/>
              </a:rPr>
              <a:t>Дамянов</a:t>
            </a:r>
            <a:r>
              <a:rPr lang="ru-RU" sz="3600" dirty="0" smtClean="0">
                <a:solidFill>
                  <a:schemeClr val="accent6">
                    <a:lumMod val="50000"/>
                  </a:schemeClr>
                </a:solidFill>
                <a:latin typeface="Calibri" pitchFamily="34" charset="0"/>
              </a:rPr>
              <a:t>;</a:t>
            </a:r>
            <a:br>
              <a:rPr lang="ru-RU" sz="3600"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sz="3600" dirty="0" smtClean="0">
                <a:solidFill>
                  <a:schemeClr val="accent6">
                    <a:lumMod val="50000"/>
                  </a:schemeClr>
                </a:solidFill>
                <a:latin typeface="Calibri" pitchFamily="34" charset="0"/>
              </a:rPr>
              <a:t>- </a:t>
            </a:r>
            <a:r>
              <a:rPr lang="ru-RU" sz="3600" dirty="0" err="1" smtClean="0">
                <a:solidFill>
                  <a:schemeClr val="accent6">
                    <a:lumMod val="50000"/>
                  </a:schemeClr>
                </a:solidFill>
                <a:latin typeface="Calibri" pitchFamily="34" charset="0"/>
              </a:rPr>
              <a:t>подготвят</a:t>
            </a:r>
            <a:r>
              <a:rPr lang="ru-RU" sz="3600" dirty="0" smtClean="0">
                <a:solidFill>
                  <a:schemeClr val="accent6">
                    <a:lumMod val="50000"/>
                  </a:schemeClr>
                </a:solidFill>
                <a:latin typeface="Calibri" pitchFamily="34" charset="0"/>
              </a:rPr>
              <a:t> </a:t>
            </a:r>
            <a:r>
              <a:rPr lang="ru-RU" sz="3600" dirty="0">
                <a:solidFill>
                  <a:schemeClr val="accent6">
                    <a:lumMod val="50000"/>
                  </a:schemeClr>
                </a:solidFill>
                <a:latin typeface="Calibri" pitchFamily="34" charset="0"/>
              </a:rPr>
              <a:t>се </a:t>
            </a:r>
            <a:r>
              <a:rPr lang="ru-RU" sz="3600" dirty="0" err="1">
                <a:solidFill>
                  <a:schemeClr val="accent6">
                    <a:lumMod val="50000"/>
                  </a:schemeClr>
                </a:solidFill>
                <a:latin typeface="Calibri" pitchFamily="34" charset="0"/>
              </a:rPr>
              <a:t>екзекутивна</a:t>
            </a:r>
            <a:r>
              <a:rPr lang="ru-RU" sz="3600" dirty="0">
                <a:solidFill>
                  <a:schemeClr val="accent6">
                    <a:lumMod val="50000"/>
                  </a:schemeClr>
                </a:solidFill>
                <a:latin typeface="Calibri" pitchFamily="34" charset="0"/>
              </a:rPr>
              <a:t> документация и проект за </a:t>
            </a:r>
            <a:r>
              <a:rPr lang="ru-RU" sz="3600" dirty="0" err="1">
                <a:solidFill>
                  <a:schemeClr val="accent6">
                    <a:lumMod val="50000"/>
                  </a:schemeClr>
                </a:solidFill>
                <a:latin typeface="Calibri" pitchFamily="34" charset="0"/>
              </a:rPr>
              <a:t>възстановяване</a:t>
            </a:r>
            <a:r>
              <a:rPr lang="ru-RU" sz="3600" dirty="0">
                <a:solidFill>
                  <a:schemeClr val="accent6">
                    <a:lumMod val="50000"/>
                  </a:schemeClr>
                </a:solidFill>
                <a:latin typeface="Calibri" pitchFamily="34" charset="0"/>
              </a:rPr>
              <a:t> на </a:t>
            </a:r>
            <a:r>
              <a:rPr lang="ru-RU" sz="3600" dirty="0" err="1">
                <a:solidFill>
                  <a:schemeClr val="accent6">
                    <a:lumMod val="50000"/>
                  </a:schemeClr>
                </a:solidFill>
                <a:latin typeface="Calibri" pitchFamily="34" charset="0"/>
              </a:rPr>
              <a:t>геодезични</a:t>
            </a:r>
            <a:r>
              <a:rPr lang="ru-RU" sz="3600" dirty="0">
                <a:solidFill>
                  <a:schemeClr val="accent6">
                    <a:lumMod val="50000"/>
                  </a:schemeClr>
                </a:solidFill>
                <a:latin typeface="Calibri" pitchFamily="34" charset="0"/>
              </a:rPr>
              <a:t> точки.</a:t>
            </a:r>
            <a:br>
              <a:rPr lang="ru-RU" sz="3600" dirty="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sz="3600" dirty="0" smtClean="0">
                <a:solidFill>
                  <a:schemeClr val="accent6">
                    <a:lumMod val="50000"/>
                  </a:schemeClr>
                </a:solidFill>
                <a:latin typeface="Calibri" pitchFamily="34" charset="0"/>
              </a:rPr>
              <a:t/>
            </a:r>
            <a:br>
              <a:rPr lang="ru-RU" sz="3600" dirty="0" smtClean="0">
                <a:solidFill>
                  <a:schemeClr val="accent6">
                    <a:lumMod val="50000"/>
                  </a:schemeClr>
                </a:solidFill>
                <a:latin typeface="Calibri" pitchFamily="34" charset="0"/>
              </a:rPr>
            </a:br>
            <a:endParaRPr lang="ru-RU" sz="33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3593145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9392"/>
            <a:ext cx="8568952" cy="5688012"/>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sz="3100" dirty="0" smtClean="0">
                <a:solidFill>
                  <a:schemeClr val="accent6">
                    <a:lumMod val="50000"/>
                  </a:schemeClr>
                </a:solidFill>
                <a:latin typeface="Calibri" pitchFamily="34" charset="0"/>
              </a:rPr>
              <a:t>Ул</a:t>
            </a:r>
            <a:r>
              <a:rPr lang="ru-RU" sz="3100" dirty="0">
                <a:solidFill>
                  <a:schemeClr val="accent6">
                    <a:lumMod val="50000"/>
                  </a:schemeClr>
                </a:solidFill>
                <a:latin typeface="Calibri" pitchFamily="34" charset="0"/>
              </a:rPr>
              <a:t>. Марин </a:t>
            </a:r>
            <a:r>
              <a:rPr lang="ru-RU" sz="3100" dirty="0" err="1">
                <a:solidFill>
                  <a:schemeClr val="accent6">
                    <a:lumMod val="50000"/>
                  </a:schemeClr>
                </a:solidFill>
                <a:latin typeface="Calibri" pitchFamily="34" charset="0"/>
              </a:rPr>
              <a:t>Дамянов</a:t>
            </a:r>
            <a:r>
              <a:rPr lang="ru-RU" sz="3100" dirty="0">
                <a:solidFill>
                  <a:schemeClr val="accent6">
                    <a:lumMod val="50000"/>
                  </a:schemeClr>
                </a:solidFill>
                <a:latin typeface="Calibri" pitchFamily="34" charset="0"/>
              </a:rPr>
              <a:t> </a:t>
            </a:r>
            <a:r>
              <a:rPr lang="ru-RU" sz="3100" dirty="0" smtClean="0">
                <a:solidFill>
                  <a:schemeClr val="accent6">
                    <a:lumMod val="50000"/>
                  </a:schemeClr>
                </a:solidFill>
                <a:latin typeface="Calibri" pitchFamily="34" charset="0"/>
              </a:rPr>
              <a:t>е един от </a:t>
            </a:r>
            <a:r>
              <a:rPr lang="ru-RU" sz="3100" dirty="0" err="1" smtClean="0">
                <a:solidFill>
                  <a:schemeClr val="accent6">
                    <a:lumMod val="50000"/>
                  </a:schemeClr>
                </a:solidFill>
                <a:latin typeface="Calibri" pitchFamily="34" charset="0"/>
              </a:rPr>
              <a:t>най-трудните</a:t>
            </a:r>
            <a:r>
              <a:rPr lang="ru-RU" sz="3100" dirty="0" smtClean="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участъци</a:t>
            </a:r>
            <a:r>
              <a:rPr lang="ru-RU" sz="3100" dirty="0" smtClean="0">
                <a:solidFill>
                  <a:schemeClr val="accent6">
                    <a:lumMod val="50000"/>
                  </a:schemeClr>
                </a:solidFill>
                <a:latin typeface="Calibri" pitchFamily="34" charset="0"/>
              </a:rPr>
              <a:t>, в </a:t>
            </a:r>
            <a:r>
              <a:rPr lang="ru-RU" sz="3100" dirty="0" err="1" smtClean="0">
                <a:solidFill>
                  <a:schemeClr val="accent6">
                    <a:lumMod val="50000"/>
                  </a:schemeClr>
                </a:solidFill>
                <a:latin typeface="Calibri" pitchFamily="34" charset="0"/>
              </a:rPr>
              <a:t>който</a:t>
            </a:r>
            <a:r>
              <a:rPr lang="ru-RU" sz="3100" dirty="0" smtClean="0">
                <a:solidFill>
                  <a:schemeClr val="accent6">
                    <a:lumMod val="50000"/>
                  </a:schemeClr>
                </a:solidFill>
                <a:latin typeface="Calibri" pitchFamily="34" charset="0"/>
              </a:rPr>
              <a:t> се </a:t>
            </a:r>
            <a:r>
              <a:rPr lang="ru-RU" sz="3100" dirty="0" err="1" smtClean="0">
                <a:solidFill>
                  <a:schemeClr val="accent6">
                    <a:lumMod val="50000"/>
                  </a:schemeClr>
                </a:solidFill>
                <a:latin typeface="Calibri" pitchFamily="34" charset="0"/>
              </a:rPr>
              <a:t>подменя</a:t>
            </a:r>
            <a:r>
              <a:rPr lang="ru-RU" sz="3100" dirty="0" smtClean="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ВиК</a:t>
            </a:r>
            <a:r>
              <a:rPr lang="ru-RU" sz="3100" dirty="0" smtClean="0">
                <a:solidFill>
                  <a:schemeClr val="accent6">
                    <a:lumMod val="50000"/>
                  </a:schemeClr>
                </a:solidFill>
                <a:latin typeface="Calibri" pitchFamily="34" charset="0"/>
              </a:rPr>
              <a:t> мрежа; </a:t>
            </a:r>
            <a:br>
              <a:rPr lang="ru-RU" sz="3100"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dirty="0" smtClean="0">
                <a:solidFill>
                  <a:schemeClr val="accent6">
                    <a:lumMod val="50000"/>
                  </a:schemeClr>
                </a:solidFill>
                <a:latin typeface="Calibri" pitchFamily="34" charset="0"/>
              </a:rPr>
              <a:t>Там се </a:t>
            </a:r>
            <a:r>
              <a:rPr lang="ru-RU" sz="3100" dirty="0" err="1">
                <a:solidFill>
                  <a:schemeClr val="accent6">
                    <a:lumMod val="50000"/>
                  </a:schemeClr>
                </a:solidFill>
                <a:latin typeface="Calibri" pitchFamily="34" charset="0"/>
              </a:rPr>
              <a:t>извършва</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паралелна</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подмяна</a:t>
            </a:r>
            <a:r>
              <a:rPr lang="ru-RU" sz="3100" dirty="0">
                <a:solidFill>
                  <a:schemeClr val="accent6">
                    <a:lumMod val="50000"/>
                  </a:schemeClr>
                </a:solidFill>
                <a:latin typeface="Calibri" pitchFamily="34" charset="0"/>
              </a:rPr>
              <a:t> на три провода, един от </a:t>
            </a:r>
            <a:r>
              <a:rPr lang="ru-RU" sz="3100" dirty="0" err="1">
                <a:solidFill>
                  <a:schemeClr val="accent6">
                    <a:lumMod val="50000"/>
                  </a:schemeClr>
                </a:solidFill>
                <a:latin typeface="Calibri" pitchFamily="34" charset="0"/>
              </a:rPr>
              <a:t>които</a:t>
            </a:r>
            <a:r>
              <a:rPr lang="ru-RU" sz="3100" dirty="0">
                <a:solidFill>
                  <a:schemeClr val="accent6">
                    <a:lumMod val="50000"/>
                  </a:schemeClr>
                </a:solidFill>
                <a:latin typeface="Calibri" pitchFamily="34" charset="0"/>
              </a:rPr>
              <a:t> е </a:t>
            </a:r>
            <a:r>
              <a:rPr lang="ru-RU" sz="3100" dirty="0" err="1">
                <a:solidFill>
                  <a:schemeClr val="accent6">
                    <a:lumMod val="50000"/>
                  </a:schemeClr>
                </a:solidFill>
                <a:latin typeface="Calibri" pitchFamily="34" charset="0"/>
              </a:rPr>
              <a:t>захранващ</a:t>
            </a:r>
            <a:r>
              <a:rPr lang="ru-RU" sz="3100" dirty="0">
                <a:solidFill>
                  <a:schemeClr val="accent6">
                    <a:lumMod val="50000"/>
                  </a:schemeClr>
                </a:solidFill>
                <a:latin typeface="Calibri" pitchFamily="34" charset="0"/>
              </a:rPr>
              <a:t> водопровод от </a:t>
            </a:r>
            <a:r>
              <a:rPr lang="ru-RU" sz="3100" dirty="0" err="1">
                <a:solidFill>
                  <a:schemeClr val="accent6">
                    <a:lumMod val="50000"/>
                  </a:schemeClr>
                </a:solidFill>
                <a:latin typeface="Calibri" pitchFamily="34" charset="0"/>
              </a:rPr>
              <a:t>Пречиствателна</a:t>
            </a:r>
            <a:r>
              <a:rPr lang="ru-RU" sz="3100" dirty="0">
                <a:solidFill>
                  <a:schemeClr val="accent6">
                    <a:lumMod val="50000"/>
                  </a:schemeClr>
                </a:solidFill>
                <a:latin typeface="Calibri" pitchFamily="34" charset="0"/>
              </a:rPr>
              <a:t> станция за </a:t>
            </a:r>
            <a:r>
              <a:rPr lang="ru-RU" sz="3100" dirty="0" err="1">
                <a:solidFill>
                  <a:schemeClr val="accent6">
                    <a:lumMod val="50000"/>
                  </a:schemeClr>
                </a:solidFill>
                <a:latin typeface="Calibri" pitchFamily="34" charset="0"/>
              </a:rPr>
              <a:t>питейни</a:t>
            </a:r>
            <a:r>
              <a:rPr lang="ru-RU" sz="3100" dirty="0">
                <a:solidFill>
                  <a:schemeClr val="accent6">
                    <a:lumMod val="50000"/>
                  </a:schemeClr>
                </a:solidFill>
                <a:latin typeface="Calibri" pitchFamily="34" charset="0"/>
              </a:rPr>
              <a:t> води, </a:t>
            </a:r>
            <a:r>
              <a:rPr lang="ru-RU" sz="3100" dirty="0" err="1">
                <a:solidFill>
                  <a:schemeClr val="accent6">
                    <a:lumMod val="50000"/>
                  </a:schemeClr>
                </a:solidFill>
                <a:latin typeface="Calibri" pitchFamily="34" charset="0"/>
              </a:rPr>
              <a:t>обезпечаващ</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водоподаването</a:t>
            </a:r>
            <a:r>
              <a:rPr lang="ru-RU" sz="3100" dirty="0">
                <a:solidFill>
                  <a:schemeClr val="accent6">
                    <a:lumMod val="50000"/>
                  </a:schemeClr>
                </a:solidFill>
                <a:latin typeface="Calibri" pitchFamily="34" charset="0"/>
              </a:rPr>
              <a:t> на </a:t>
            </a:r>
            <a:r>
              <a:rPr lang="ru-RU" sz="3100" dirty="0" smtClean="0">
                <a:solidFill>
                  <a:schemeClr val="accent6">
                    <a:lumMod val="50000"/>
                  </a:schemeClr>
                </a:solidFill>
                <a:latin typeface="Calibri" pitchFamily="34" charset="0"/>
              </a:rPr>
              <a:t>града;</a:t>
            </a:r>
            <a:br>
              <a:rPr lang="ru-RU" sz="3100"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dirty="0" err="1" smtClean="0">
                <a:solidFill>
                  <a:schemeClr val="accent6">
                    <a:lumMod val="50000"/>
                  </a:schemeClr>
                </a:solidFill>
                <a:latin typeface="Calibri" pitchFamily="34" charset="0"/>
              </a:rPr>
              <a:t>Изкопните</a:t>
            </a:r>
            <a:r>
              <a:rPr lang="ru-RU" sz="3100" dirty="0" smtClean="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дейности</a:t>
            </a:r>
            <a:r>
              <a:rPr lang="ru-RU" sz="3100" dirty="0">
                <a:solidFill>
                  <a:schemeClr val="accent6">
                    <a:lumMod val="50000"/>
                  </a:schemeClr>
                </a:solidFill>
                <a:latin typeface="Calibri" pitchFamily="34" charset="0"/>
              </a:rPr>
              <a:t> се </a:t>
            </a:r>
            <a:r>
              <a:rPr lang="ru-RU" sz="3100" dirty="0" err="1">
                <a:solidFill>
                  <a:schemeClr val="accent6">
                    <a:lumMod val="50000"/>
                  </a:schemeClr>
                </a:solidFill>
                <a:latin typeface="Calibri" pitchFamily="34" charset="0"/>
              </a:rPr>
              <a:t>извършват</a:t>
            </a:r>
            <a:r>
              <a:rPr lang="ru-RU" sz="3100" dirty="0">
                <a:solidFill>
                  <a:schemeClr val="accent6">
                    <a:lumMod val="50000"/>
                  </a:schemeClr>
                </a:solidFill>
                <a:latin typeface="Calibri" pitchFamily="34" charset="0"/>
              </a:rPr>
              <a:t> при много </a:t>
            </a:r>
            <a:r>
              <a:rPr lang="ru-RU" sz="3100" dirty="0" err="1">
                <a:solidFill>
                  <a:schemeClr val="accent6">
                    <a:lumMod val="50000"/>
                  </a:schemeClr>
                </a:solidFill>
                <a:latin typeface="Calibri" pitchFamily="34" charset="0"/>
              </a:rPr>
              <a:t>голям</a:t>
            </a:r>
            <a:r>
              <a:rPr lang="ru-RU" sz="3100" dirty="0">
                <a:solidFill>
                  <a:schemeClr val="accent6">
                    <a:lumMod val="50000"/>
                  </a:schemeClr>
                </a:solidFill>
                <a:latin typeface="Calibri" pitchFamily="34" charset="0"/>
              </a:rPr>
              <a:t> наклон и при </a:t>
            </a:r>
            <a:r>
              <a:rPr lang="ru-RU" sz="3100" dirty="0" err="1">
                <a:solidFill>
                  <a:schemeClr val="accent6">
                    <a:lumMod val="50000"/>
                  </a:schemeClr>
                </a:solidFill>
                <a:latin typeface="Calibri" pitchFamily="34" charset="0"/>
              </a:rPr>
              <a:t>наличието</a:t>
            </a:r>
            <a:r>
              <a:rPr lang="ru-RU" sz="3100" dirty="0">
                <a:solidFill>
                  <a:schemeClr val="accent6">
                    <a:lumMod val="50000"/>
                  </a:schemeClr>
                </a:solidFill>
                <a:latin typeface="Calibri" pitchFamily="34" charset="0"/>
              </a:rPr>
              <a:t> на почти 100% </a:t>
            </a:r>
            <a:r>
              <a:rPr lang="ru-RU" sz="3100" dirty="0" err="1">
                <a:solidFill>
                  <a:schemeClr val="accent6">
                    <a:lumMod val="50000"/>
                  </a:schemeClr>
                </a:solidFill>
                <a:latin typeface="Calibri" pitchFamily="34" charset="0"/>
              </a:rPr>
              <a:t>скални</a:t>
            </a:r>
            <a:r>
              <a:rPr lang="ru-RU" sz="3100" dirty="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почви</a:t>
            </a:r>
            <a:r>
              <a:rPr lang="ru-RU" sz="3100" dirty="0" smtClean="0">
                <a:solidFill>
                  <a:schemeClr val="accent6">
                    <a:lumMod val="50000"/>
                  </a:schemeClr>
                </a:solidFill>
                <a:latin typeface="Calibri" pitchFamily="34" charset="0"/>
              </a:rPr>
              <a:t>; </a:t>
            </a:r>
            <a:br>
              <a:rPr lang="ru-RU" sz="3100"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dirty="0" err="1" smtClean="0">
                <a:solidFill>
                  <a:schemeClr val="accent6">
                    <a:lumMod val="50000"/>
                  </a:schemeClr>
                </a:solidFill>
                <a:latin typeface="Calibri" pitchFamily="34" charset="0"/>
              </a:rPr>
              <a:t>Това</a:t>
            </a:r>
            <a:r>
              <a:rPr lang="ru-RU" sz="3100" dirty="0" smtClean="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обуславя</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бавен</a:t>
            </a:r>
            <a:r>
              <a:rPr lang="ru-RU" sz="3100" dirty="0">
                <a:solidFill>
                  <a:schemeClr val="accent6">
                    <a:lumMod val="50000"/>
                  </a:schemeClr>
                </a:solidFill>
                <a:latin typeface="Calibri" pitchFamily="34" charset="0"/>
              </a:rPr>
              <a:t> физически </a:t>
            </a:r>
            <a:r>
              <a:rPr lang="ru-RU" sz="3100" dirty="0" err="1">
                <a:solidFill>
                  <a:schemeClr val="accent6">
                    <a:lumMod val="50000"/>
                  </a:schemeClr>
                </a:solidFill>
                <a:latin typeface="Calibri" pitchFamily="34" charset="0"/>
              </a:rPr>
              <a:t>напредък</a:t>
            </a:r>
            <a:r>
              <a:rPr lang="ru-RU" sz="3100" dirty="0">
                <a:solidFill>
                  <a:schemeClr val="accent6">
                    <a:lumMod val="50000"/>
                  </a:schemeClr>
                </a:solidFill>
                <a:latin typeface="Calibri" pitchFamily="34" charset="0"/>
              </a:rPr>
              <a:t> на </a:t>
            </a:r>
            <a:r>
              <a:rPr lang="ru-RU" sz="3100" dirty="0" err="1">
                <a:solidFill>
                  <a:schemeClr val="accent6">
                    <a:lumMod val="50000"/>
                  </a:schemeClr>
                </a:solidFill>
                <a:latin typeface="Calibri" pitchFamily="34" charset="0"/>
              </a:rPr>
              <a:t>изпълнението</a:t>
            </a:r>
            <a:r>
              <a:rPr lang="ru-RU" sz="3100" dirty="0">
                <a:solidFill>
                  <a:schemeClr val="accent6">
                    <a:lumMod val="50000"/>
                  </a:schemeClr>
                </a:solidFill>
                <a:latin typeface="Calibri" pitchFamily="34" charset="0"/>
              </a:rPr>
              <a:t> и </a:t>
            </a:r>
            <a:r>
              <a:rPr lang="ru-RU" sz="3100" dirty="0" err="1">
                <a:solidFill>
                  <a:schemeClr val="accent6">
                    <a:lumMod val="50000"/>
                  </a:schemeClr>
                </a:solidFill>
                <a:latin typeface="Calibri" pitchFamily="34" charset="0"/>
              </a:rPr>
              <a:t>наличието</a:t>
            </a:r>
            <a:r>
              <a:rPr lang="ru-RU" sz="3100" dirty="0">
                <a:solidFill>
                  <a:schemeClr val="accent6">
                    <a:lumMod val="50000"/>
                  </a:schemeClr>
                </a:solidFill>
                <a:latin typeface="Calibri" pitchFamily="34" charset="0"/>
              </a:rPr>
              <a:t> на </a:t>
            </a:r>
            <a:r>
              <a:rPr lang="ru-RU" sz="3100" dirty="0" err="1">
                <a:solidFill>
                  <a:schemeClr val="accent6">
                    <a:lumMod val="50000"/>
                  </a:schemeClr>
                </a:solidFill>
                <a:latin typeface="Calibri" pitchFamily="34" charset="0"/>
              </a:rPr>
              <a:t>безспорен</a:t>
            </a:r>
            <a:r>
              <a:rPr lang="ru-RU" sz="3100" dirty="0">
                <a:solidFill>
                  <a:schemeClr val="accent6">
                    <a:lumMod val="50000"/>
                  </a:schemeClr>
                </a:solidFill>
                <a:latin typeface="Calibri" pitchFamily="34" charset="0"/>
              </a:rPr>
              <a:t> дискомфорт на </a:t>
            </a:r>
            <a:r>
              <a:rPr lang="ru-RU" sz="3100" dirty="0" err="1">
                <a:solidFill>
                  <a:schemeClr val="accent6">
                    <a:lumMod val="50000"/>
                  </a:schemeClr>
                </a:solidFill>
                <a:latin typeface="Calibri" pitchFamily="34" charset="0"/>
              </a:rPr>
              <a:t>живущите</a:t>
            </a:r>
            <a:r>
              <a:rPr lang="ru-RU" sz="3100" dirty="0">
                <a:solidFill>
                  <a:schemeClr val="accent6">
                    <a:lumMod val="50000"/>
                  </a:schemeClr>
                </a:solidFill>
                <a:latin typeface="Calibri" pitchFamily="34" charset="0"/>
              </a:rPr>
              <a:t> и </a:t>
            </a:r>
            <a:r>
              <a:rPr lang="ru-RU" sz="3100" dirty="0" err="1">
                <a:solidFill>
                  <a:schemeClr val="accent6">
                    <a:lumMod val="50000"/>
                  </a:schemeClr>
                </a:solidFill>
                <a:latin typeface="Calibri" pitchFamily="34" charset="0"/>
              </a:rPr>
              <a:t>ползващите</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довеждащия</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път</a:t>
            </a:r>
            <a:r>
              <a:rPr lang="ru-RU" sz="3100" dirty="0">
                <a:solidFill>
                  <a:schemeClr val="accent6">
                    <a:lumMod val="50000"/>
                  </a:schemeClr>
                </a:solidFill>
                <a:latin typeface="Calibri" pitchFamily="34" charset="0"/>
              </a:rPr>
              <a:t>. </a:t>
            </a:r>
          </a:p>
        </p:txBody>
      </p:sp>
    </p:spTree>
    <p:extLst>
      <p:ext uri="{BB962C8B-B14F-4D97-AF65-F5344CB8AC3E}">
        <p14:creationId xmlns:p14="http://schemas.microsoft.com/office/powerpoint/2010/main" val="2342058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053356"/>
            <a:ext cx="8568952" cy="5688012"/>
          </a:xfrm>
        </p:spPr>
        <p:txBody>
          <a:bodyPr>
            <a:noAutofit/>
          </a:bodyPr>
          <a:lstStyle/>
          <a:p>
            <a:r>
              <a:rPr lang="ru-RU" dirty="0" err="1" smtClean="0">
                <a:solidFill>
                  <a:schemeClr val="accent6">
                    <a:lumMod val="50000"/>
                  </a:schemeClr>
                </a:solidFill>
                <a:latin typeface="Calibri" pitchFamily="34" charset="0"/>
              </a:rPr>
              <a:t>Строителните</a:t>
            </a:r>
            <a:r>
              <a:rPr lang="ru-RU" dirty="0" smtClean="0">
                <a:solidFill>
                  <a:schemeClr val="accent6">
                    <a:lumMod val="50000"/>
                  </a:schemeClr>
                </a:solidFill>
                <a:latin typeface="Calibri" pitchFamily="34" charset="0"/>
              </a:rPr>
              <a:t> договори </a:t>
            </a:r>
            <a:r>
              <a:rPr lang="ru-RU" dirty="0" err="1" smtClean="0">
                <a:solidFill>
                  <a:schemeClr val="accent6">
                    <a:lumMod val="50000"/>
                  </a:schemeClr>
                </a:solidFill>
                <a:latin typeface="Calibri" pitchFamily="34" charset="0"/>
              </a:rPr>
              <a:t>са</a:t>
            </a:r>
            <a:r>
              <a:rPr lang="ru-RU" dirty="0" smtClean="0">
                <a:solidFill>
                  <a:schemeClr val="accent6">
                    <a:lumMod val="50000"/>
                  </a:schemeClr>
                </a:solidFill>
                <a:latin typeface="Calibri" pitchFamily="34" charset="0"/>
              </a:rPr>
              <a:t> в </a:t>
            </a:r>
            <a:r>
              <a:rPr lang="ru-RU" dirty="0" err="1" smtClean="0">
                <a:solidFill>
                  <a:schemeClr val="accent6">
                    <a:lumMod val="50000"/>
                  </a:schemeClr>
                </a:solidFill>
                <a:latin typeface="Calibri" pitchFamily="34" charset="0"/>
              </a:rPr>
              <a:t>голяма</a:t>
            </a:r>
            <a:r>
              <a:rPr lang="ru-RU" dirty="0" smtClean="0">
                <a:solidFill>
                  <a:schemeClr val="accent6">
                    <a:lumMod val="50000"/>
                  </a:schemeClr>
                </a:solidFill>
                <a:latin typeface="Calibri" pitchFamily="34" charset="0"/>
              </a:rPr>
              <a:t> степен </a:t>
            </a:r>
            <a:r>
              <a:rPr lang="ru-RU" dirty="0" err="1" smtClean="0">
                <a:solidFill>
                  <a:schemeClr val="accent6">
                    <a:lumMod val="50000"/>
                  </a:schemeClr>
                </a:solidFill>
                <a:latin typeface="Calibri" pitchFamily="34" charset="0"/>
              </a:rPr>
              <a:t>завършени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като</a:t>
            </a:r>
            <a:r>
              <a:rPr lang="ru-RU" dirty="0" smtClean="0">
                <a:solidFill>
                  <a:schemeClr val="accent6">
                    <a:lumMod val="50000"/>
                  </a:schemeClr>
                </a:solidFill>
                <a:latin typeface="Calibri" pitchFamily="34" charset="0"/>
              </a:rPr>
              <a:t> се </a:t>
            </a:r>
            <a:r>
              <a:rPr lang="ru-RU" dirty="0" err="1" smtClean="0">
                <a:solidFill>
                  <a:schemeClr val="accent6">
                    <a:lumMod val="50000"/>
                  </a:schemeClr>
                </a:solidFill>
                <a:latin typeface="Calibri" pitchFamily="34" charset="0"/>
              </a:rPr>
              <a:t>изпълняват</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допълнителни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проектни</a:t>
            </a:r>
            <a:r>
              <a:rPr lang="ru-RU" dirty="0" smtClean="0">
                <a:solidFill>
                  <a:schemeClr val="accent6">
                    <a:lumMod val="50000"/>
                  </a:schemeClr>
                </a:solidFill>
                <a:latin typeface="Calibri" pitchFamily="34" charset="0"/>
              </a:rPr>
              <a:t> решения, наложили се в хода на </a:t>
            </a:r>
            <a:r>
              <a:rPr lang="ru-RU" dirty="0" err="1" smtClean="0">
                <a:solidFill>
                  <a:schemeClr val="accent6">
                    <a:lumMod val="50000"/>
                  </a:schemeClr>
                </a:solidFill>
                <a:latin typeface="Calibri" pitchFamily="34" charset="0"/>
              </a:rPr>
              <a:t>изпълнението</a:t>
            </a:r>
            <a:r>
              <a:rPr lang="ru-RU" dirty="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както</a:t>
            </a:r>
            <a:r>
              <a:rPr lang="ru-RU" dirty="0" smtClean="0">
                <a:solidFill>
                  <a:schemeClr val="accent6">
                    <a:lumMod val="50000"/>
                  </a:schemeClr>
                </a:solidFill>
                <a:latin typeface="Calibri" pitchFamily="34" charset="0"/>
              </a:rPr>
              <a:t> и </a:t>
            </a:r>
            <a:r>
              <a:rPr lang="ru-RU" dirty="0" err="1" smtClean="0">
                <a:solidFill>
                  <a:schemeClr val="accent6">
                    <a:lumMod val="50000"/>
                  </a:schemeClr>
                </a:solidFill>
                <a:latin typeface="Calibri" pitchFamily="34" charset="0"/>
              </a:rPr>
              <a:t>довършителни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работи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изискани</a:t>
            </a:r>
            <a:r>
              <a:rPr lang="ru-RU" dirty="0" smtClean="0">
                <a:solidFill>
                  <a:schemeClr val="accent6">
                    <a:lumMod val="50000"/>
                  </a:schemeClr>
                </a:solidFill>
                <a:latin typeface="Calibri" pitchFamily="34" charset="0"/>
              </a:rPr>
              <a:t> по </a:t>
            </a:r>
            <a:r>
              <a:rPr lang="ru-RU" dirty="0" err="1" smtClean="0">
                <a:solidFill>
                  <a:schemeClr val="accent6">
                    <a:lumMod val="50000"/>
                  </a:schemeClr>
                </a:solidFill>
                <a:latin typeface="Calibri" pitchFamily="34" charset="0"/>
              </a:rPr>
              <a:t>време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извършваните</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финалните</a:t>
            </a:r>
            <a:r>
              <a:rPr lang="ru-RU" dirty="0" smtClean="0">
                <a:solidFill>
                  <a:schemeClr val="accent6">
                    <a:lumMod val="50000"/>
                  </a:schemeClr>
                </a:solidFill>
                <a:latin typeface="Calibri" pitchFamily="34" charset="0"/>
              </a:rPr>
              <a:t> инспекции.</a:t>
            </a: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endParaRPr lang="ru-RU"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654139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9392"/>
            <a:ext cx="8568952" cy="5688012"/>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err="1">
                <a:solidFill>
                  <a:schemeClr val="accent6">
                    <a:lumMod val="50000"/>
                  </a:schemeClr>
                </a:solidFill>
                <a:latin typeface="Calibri" pitchFamily="34" charset="0"/>
              </a:rPr>
              <a:t>Към</a:t>
            </a:r>
            <a:r>
              <a:rPr lang="ru-RU" dirty="0">
                <a:solidFill>
                  <a:schemeClr val="accent6">
                    <a:lumMod val="50000"/>
                  </a:schemeClr>
                </a:solidFill>
                <a:latin typeface="Calibri" pitchFamily="34" charset="0"/>
              </a:rPr>
              <a:t> момента е </a:t>
            </a:r>
            <a:r>
              <a:rPr lang="ru-RU" dirty="0" err="1">
                <a:solidFill>
                  <a:schemeClr val="accent6">
                    <a:lumMod val="50000"/>
                  </a:schemeClr>
                </a:solidFill>
                <a:latin typeface="Calibri" pitchFamily="34" charset="0"/>
              </a:rPr>
              <a:t>преодолян</a:t>
            </a:r>
            <a:r>
              <a:rPr lang="ru-RU" dirty="0">
                <a:solidFill>
                  <a:schemeClr val="accent6">
                    <a:lumMod val="50000"/>
                  </a:schemeClr>
                </a:solidFill>
                <a:latin typeface="Calibri" pitchFamily="34" charset="0"/>
              </a:rPr>
              <a:t> един от </a:t>
            </a:r>
            <a:r>
              <a:rPr lang="ru-RU" dirty="0" err="1">
                <a:solidFill>
                  <a:schemeClr val="accent6">
                    <a:lumMod val="50000"/>
                  </a:schemeClr>
                </a:solidFill>
                <a:latin typeface="Calibri" pitchFamily="34" charset="0"/>
              </a:rPr>
              <a:t>най-сложните</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участъци</a:t>
            </a:r>
            <a:r>
              <a:rPr lang="ru-RU" dirty="0">
                <a:solidFill>
                  <a:schemeClr val="accent6">
                    <a:lumMod val="50000"/>
                  </a:schemeClr>
                </a:solidFill>
                <a:latin typeface="Calibri" pitchFamily="34" charset="0"/>
              </a:rPr>
              <a:t> от </a:t>
            </a:r>
            <a:r>
              <a:rPr lang="ru-RU" dirty="0" err="1">
                <a:solidFill>
                  <a:schemeClr val="accent6">
                    <a:lumMod val="50000"/>
                  </a:schemeClr>
                </a:solidFill>
                <a:latin typeface="Calibri" pitchFamily="34" charset="0"/>
              </a:rPr>
              <a:t>трасето</a:t>
            </a:r>
            <a:r>
              <a:rPr lang="ru-RU" dirty="0">
                <a:solidFill>
                  <a:schemeClr val="accent6">
                    <a:lumMod val="50000"/>
                  </a:schemeClr>
                </a:solidFill>
                <a:latin typeface="Calibri" pitchFamily="34" charset="0"/>
              </a:rPr>
              <a:t>, в </a:t>
            </a:r>
            <a:r>
              <a:rPr lang="ru-RU" dirty="0" err="1">
                <a:solidFill>
                  <a:schemeClr val="accent6">
                    <a:lumMod val="50000"/>
                  </a:schemeClr>
                </a:solidFill>
                <a:latin typeface="Calibri" pitchFamily="34" charset="0"/>
              </a:rPr>
              <a:t>частта</a:t>
            </a:r>
            <a:r>
              <a:rPr lang="ru-RU" dirty="0">
                <a:solidFill>
                  <a:schemeClr val="accent6">
                    <a:lumMod val="50000"/>
                  </a:schemeClr>
                </a:solidFill>
                <a:latin typeface="Calibri" pitchFamily="34" charset="0"/>
              </a:rPr>
              <a:t> на </a:t>
            </a:r>
            <a:r>
              <a:rPr lang="ru-RU" dirty="0" err="1">
                <a:solidFill>
                  <a:schemeClr val="accent6">
                    <a:lumMod val="50000"/>
                  </a:schemeClr>
                </a:solidFill>
                <a:latin typeface="Calibri" pitchFamily="34" charset="0"/>
              </a:rPr>
              <a:t>излаза</a:t>
            </a:r>
            <a:r>
              <a:rPr lang="ru-RU" dirty="0">
                <a:solidFill>
                  <a:schemeClr val="accent6">
                    <a:lumMod val="50000"/>
                  </a:schemeClr>
                </a:solidFill>
                <a:latin typeface="Calibri" pitchFamily="34" charset="0"/>
              </a:rPr>
              <a:t> на </a:t>
            </a:r>
            <a:r>
              <a:rPr lang="ru-RU" dirty="0" err="1">
                <a:solidFill>
                  <a:schemeClr val="accent6">
                    <a:lumMod val="50000"/>
                  </a:schemeClr>
                </a:solidFill>
                <a:latin typeface="Calibri" pitchFamily="34" charset="0"/>
              </a:rPr>
              <a:t>чугунения</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довеждащ</a:t>
            </a:r>
            <a:r>
              <a:rPr lang="ru-RU" dirty="0">
                <a:solidFill>
                  <a:schemeClr val="accent6">
                    <a:lumMod val="50000"/>
                  </a:schemeClr>
                </a:solidFill>
                <a:latin typeface="Calibri" pitchFamily="34" charset="0"/>
              </a:rPr>
              <a:t> водопровод от </a:t>
            </a:r>
            <a:r>
              <a:rPr lang="ru-RU" dirty="0" err="1">
                <a:solidFill>
                  <a:schemeClr val="accent6">
                    <a:lumMod val="50000"/>
                  </a:schemeClr>
                </a:solidFill>
                <a:latin typeface="Calibri" pitchFamily="34" charset="0"/>
              </a:rPr>
              <a:t>гората</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към</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улицата</a:t>
            </a:r>
            <a:r>
              <a:rPr lang="ru-RU" dirty="0">
                <a:solidFill>
                  <a:schemeClr val="accent6">
                    <a:lumMod val="50000"/>
                  </a:schemeClr>
                </a:solidFill>
                <a:latin typeface="Calibri" pitchFamily="34" charset="0"/>
              </a:rPr>
              <a:t>, в отсечка с </a:t>
            </a:r>
            <a:r>
              <a:rPr lang="ru-RU" dirty="0" err="1">
                <a:solidFill>
                  <a:schemeClr val="accent6">
                    <a:lumMod val="50000"/>
                  </a:schemeClr>
                </a:solidFill>
                <a:latin typeface="Calibri" pitchFamily="34" charset="0"/>
              </a:rPr>
              <a:t>хоризонтална</a:t>
            </a:r>
            <a:r>
              <a:rPr lang="ru-RU" dirty="0">
                <a:solidFill>
                  <a:schemeClr val="accent6">
                    <a:lumMod val="50000"/>
                  </a:schemeClr>
                </a:solidFill>
                <a:latin typeface="Calibri" pitchFamily="34" charset="0"/>
              </a:rPr>
              <a:t> крива с </a:t>
            </a:r>
            <a:r>
              <a:rPr lang="ru-RU" dirty="0" err="1">
                <a:solidFill>
                  <a:schemeClr val="accent6">
                    <a:lumMod val="50000"/>
                  </a:schemeClr>
                </a:solidFill>
                <a:latin typeface="Calibri" pitchFamily="34" charset="0"/>
              </a:rPr>
              <a:t>малък</a:t>
            </a:r>
            <a:r>
              <a:rPr lang="ru-RU" dirty="0">
                <a:solidFill>
                  <a:schemeClr val="accent6">
                    <a:lumMod val="50000"/>
                  </a:schemeClr>
                </a:solidFill>
                <a:latin typeface="Calibri" pitchFamily="34" charset="0"/>
              </a:rPr>
              <a:t> радиус, </a:t>
            </a:r>
            <a:r>
              <a:rPr lang="ru-RU" dirty="0" err="1">
                <a:solidFill>
                  <a:schemeClr val="accent6">
                    <a:lumMod val="50000"/>
                  </a:schemeClr>
                </a:solidFill>
                <a:latin typeface="Calibri" pitchFamily="34" charset="0"/>
              </a:rPr>
              <a:t>което</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доведе</a:t>
            </a:r>
            <a:r>
              <a:rPr lang="ru-RU" dirty="0">
                <a:solidFill>
                  <a:schemeClr val="accent6">
                    <a:lumMod val="50000"/>
                  </a:schemeClr>
                </a:solidFill>
                <a:latin typeface="Calibri" pitchFamily="34" charset="0"/>
              </a:rPr>
              <a:t> до </a:t>
            </a:r>
            <a:r>
              <a:rPr lang="ru-RU" dirty="0" err="1">
                <a:solidFill>
                  <a:schemeClr val="accent6">
                    <a:lumMod val="50000"/>
                  </a:schemeClr>
                </a:solidFill>
                <a:latin typeface="Calibri" pitchFamily="34" charset="0"/>
              </a:rPr>
              <a:t>високото</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социално</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напрежение</a:t>
            </a:r>
            <a:r>
              <a:rPr lang="ru-RU" dirty="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през</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месец</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януари</a:t>
            </a:r>
            <a:r>
              <a:rPr lang="ru-RU" dirty="0" smtClean="0">
                <a:solidFill>
                  <a:schemeClr val="accent6">
                    <a:lumMod val="50000"/>
                  </a:schemeClr>
                </a:solidFill>
                <a:latin typeface="Calibri" pitchFamily="34" charset="0"/>
              </a:rPr>
              <a:t>. </a:t>
            </a:r>
            <a:endParaRPr lang="ru-RU" sz="31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644894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9392"/>
            <a:ext cx="8568952" cy="5688012"/>
          </a:xfrm>
        </p:spPr>
        <p:txBody>
          <a:bodyPr>
            <a:normAutofit/>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Екипът</a:t>
            </a:r>
            <a:r>
              <a:rPr lang="ru-RU" dirty="0" smtClean="0">
                <a:solidFill>
                  <a:schemeClr val="accent6">
                    <a:lumMod val="50000"/>
                  </a:schemeClr>
                </a:solidFill>
                <a:latin typeface="Calibri" pitchFamily="34" charset="0"/>
              </a:rPr>
              <a:t> </a:t>
            </a:r>
            <a:r>
              <a:rPr lang="ru-RU" dirty="0">
                <a:solidFill>
                  <a:schemeClr val="accent6">
                    <a:lumMod val="50000"/>
                  </a:schemeClr>
                </a:solidFill>
                <a:latin typeface="Calibri" pitchFamily="34" charset="0"/>
              </a:rPr>
              <a:t>на проекта </a:t>
            </a:r>
            <a:r>
              <a:rPr lang="ru-RU" dirty="0" err="1">
                <a:solidFill>
                  <a:schemeClr val="accent6">
                    <a:lumMod val="50000"/>
                  </a:schemeClr>
                </a:solidFill>
                <a:latin typeface="Calibri" pitchFamily="34" charset="0"/>
              </a:rPr>
              <a:t>поддържа</a:t>
            </a:r>
            <a:r>
              <a:rPr lang="ru-RU" dirty="0">
                <a:solidFill>
                  <a:schemeClr val="accent6">
                    <a:lumMod val="50000"/>
                  </a:schemeClr>
                </a:solidFill>
                <a:latin typeface="Calibri" pitchFamily="34" charset="0"/>
              </a:rPr>
              <a:t> ежедневна координация </a:t>
            </a:r>
            <a:r>
              <a:rPr lang="ru-RU" dirty="0" err="1">
                <a:solidFill>
                  <a:schemeClr val="accent6">
                    <a:lumMod val="50000"/>
                  </a:schemeClr>
                </a:solidFill>
                <a:latin typeface="Calibri" pitchFamily="34" charset="0"/>
              </a:rPr>
              <a:t>със</a:t>
            </a:r>
            <a:r>
              <a:rPr lang="ru-RU" dirty="0">
                <a:solidFill>
                  <a:schemeClr val="accent6">
                    <a:lumMod val="50000"/>
                  </a:schemeClr>
                </a:solidFill>
                <a:latin typeface="Calibri" pitchFamily="34" charset="0"/>
              </a:rPr>
              <a:t> строителя и </a:t>
            </a:r>
            <a:r>
              <a:rPr lang="ru-RU" dirty="0" err="1">
                <a:solidFill>
                  <a:schemeClr val="accent6">
                    <a:lumMod val="50000"/>
                  </a:schemeClr>
                </a:solidFill>
                <a:latin typeface="Calibri" pitchFamily="34" charset="0"/>
              </a:rPr>
              <a:t>строителния</a:t>
            </a:r>
            <a:r>
              <a:rPr lang="ru-RU" dirty="0">
                <a:solidFill>
                  <a:schemeClr val="accent6">
                    <a:lumMod val="50000"/>
                  </a:schemeClr>
                </a:solidFill>
                <a:latin typeface="Calibri" pitchFamily="34" charset="0"/>
              </a:rPr>
              <a:t> надзор и </a:t>
            </a:r>
            <a:r>
              <a:rPr lang="ru-RU" dirty="0" smtClean="0">
                <a:solidFill>
                  <a:schemeClr val="accent6">
                    <a:lumMod val="50000"/>
                  </a:schemeClr>
                </a:solidFill>
                <a:latin typeface="Calibri" pitchFamily="34" charset="0"/>
              </a:rPr>
              <a:t>се </a:t>
            </a:r>
            <a:r>
              <a:rPr lang="ru-RU" dirty="0" err="1" smtClean="0">
                <a:solidFill>
                  <a:schemeClr val="accent6">
                    <a:lumMod val="50000"/>
                  </a:schemeClr>
                </a:solidFill>
                <a:latin typeface="Calibri" pitchFamily="34" charset="0"/>
              </a:rPr>
              <a:t>осигурява</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обходен</a:t>
            </a:r>
            <a:r>
              <a:rPr lang="ru-RU" dirty="0" smtClean="0">
                <a:solidFill>
                  <a:schemeClr val="accent6">
                    <a:lumMod val="50000"/>
                  </a:schemeClr>
                </a:solidFill>
                <a:latin typeface="Calibri" pitchFamily="34" charset="0"/>
              </a:rPr>
              <a:t> маршрут, </a:t>
            </a:r>
            <a:br>
              <a:rPr lang="ru-RU" dirty="0" smtClean="0">
                <a:solidFill>
                  <a:schemeClr val="accent6">
                    <a:lumMod val="50000"/>
                  </a:schemeClr>
                </a:solidFill>
                <a:latin typeface="Calibri" pitchFamily="34" charset="0"/>
              </a:rPr>
            </a:br>
            <a:r>
              <a:rPr lang="ru-RU" dirty="0" smtClean="0">
                <a:solidFill>
                  <a:schemeClr val="accent6">
                    <a:lumMod val="50000"/>
                  </a:schemeClr>
                </a:solidFill>
                <a:latin typeface="Calibri" pitchFamily="34" charset="0"/>
              </a:rPr>
              <a:t>при </a:t>
            </a:r>
            <a:r>
              <a:rPr lang="ru-RU" dirty="0" err="1">
                <a:solidFill>
                  <a:schemeClr val="accent6">
                    <a:lumMod val="50000"/>
                  </a:schemeClr>
                </a:solidFill>
                <a:latin typeface="Calibri" pitchFamily="34" charset="0"/>
              </a:rPr>
              <a:t>необходимост</a:t>
            </a:r>
            <a:r>
              <a:rPr lang="ru-RU" dirty="0">
                <a:solidFill>
                  <a:schemeClr val="accent6">
                    <a:lumMod val="50000"/>
                  </a:schemeClr>
                </a:solidFill>
                <a:latin typeface="Calibri" pitchFamily="34" charset="0"/>
              </a:rPr>
              <a:t> от </a:t>
            </a:r>
            <a:r>
              <a:rPr lang="ru-RU" dirty="0" err="1">
                <a:solidFill>
                  <a:schemeClr val="accent6">
                    <a:lumMod val="50000"/>
                  </a:schemeClr>
                </a:solidFill>
                <a:latin typeface="Calibri" pitchFamily="34" charset="0"/>
              </a:rPr>
              <a:t>цялостно</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затваряне</a:t>
            </a:r>
            <a:r>
              <a:rPr lang="ru-RU" dirty="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улицата</a:t>
            </a:r>
            <a:r>
              <a:rPr lang="ru-RU" dirty="0" smtClean="0">
                <a:solidFill>
                  <a:schemeClr val="accent6">
                    <a:lumMod val="50000"/>
                  </a:schemeClr>
                </a:solidFill>
                <a:latin typeface="Calibri" pitchFamily="34" charset="0"/>
              </a:rPr>
              <a:t>.</a:t>
            </a:r>
            <a:endParaRPr lang="ru-RU" sz="31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2408848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16632"/>
            <a:ext cx="8568952" cy="5688012"/>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sz="3100" b="1" i="1" dirty="0" err="1" smtClean="0">
                <a:solidFill>
                  <a:schemeClr val="accent6">
                    <a:lumMod val="50000"/>
                  </a:schemeClr>
                </a:solidFill>
                <a:latin typeface="Calibri" pitchFamily="34" charset="0"/>
              </a:rPr>
              <a:t>Остава</a:t>
            </a:r>
            <a:r>
              <a:rPr lang="ru-RU" sz="3100" b="1" i="1" dirty="0" smtClean="0">
                <a:solidFill>
                  <a:schemeClr val="accent6">
                    <a:lumMod val="50000"/>
                  </a:schemeClr>
                </a:solidFill>
                <a:latin typeface="Calibri" pitchFamily="34" charset="0"/>
              </a:rPr>
              <a:t> да се </a:t>
            </a:r>
            <a:r>
              <a:rPr lang="ru-RU" sz="3100" b="1" i="1" dirty="0" err="1" smtClean="0">
                <a:solidFill>
                  <a:schemeClr val="accent6">
                    <a:lumMod val="50000"/>
                  </a:schemeClr>
                </a:solidFill>
                <a:latin typeface="Calibri" pitchFamily="34" charset="0"/>
              </a:rPr>
              <a:t>изпълни</a:t>
            </a:r>
            <a:r>
              <a:rPr lang="ru-RU" sz="3100" b="1" i="1" dirty="0" smtClean="0">
                <a:solidFill>
                  <a:schemeClr val="accent6">
                    <a:lumMod val="50000"/>
                  </a:schemeClr>
                </a:solidFill>
                <a:latin typeface="Calibri" pitchFamily="34" charset="0"/>
              </a:rPr>
              <a:t>:</a:t>
            </a:r>
            <a:br>
              <a:rPr lang="ru-RU" sz="3100" b="1" i="1"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ул. Марин </a:t>
            </a:r>
            <a:r>
              <a:rPr lang="ru-RU" sz="3100" dirty="0" err="1" smtClean="0">
                <a:solidFill>
                  <a:schemeClr val="accent6">
                    <a:lumMod val="50000"/>
                  </a:schemeClr>
                </a:solidFill>
                <a:latin typeface="Calibri" pitchFamily="34" charset="0"/>
              </a:rPr>
              <a:t>Дамянов</a:t>
            </a:r>
            <a:r>
              <a:rPr lang="ru-RU" sz="3100" dirty="0" smtClean="0">
                <a:solidFill>
                  <a:schemeClr val="accent6">
                    <a:lumMod val="50000"/>
                  </a:schemeClr>
                </a:solidFill>
                <a:latin typeface="Calibri" pitchFamily="34" charset="0"/>
              </a:rPr>
              <a:t> – </a:t>
            </a:r>
            <a:r>
              <a:rPr lang="ru-RU" sz="3100" dirty="0" err="1" smtClean="0">
                <a:solidFill>
                  <a:schemeClr val="accent6">
                    <a:lumMod val="50000"/>
                  </a:schemeClr>
                </a:solidFill>
                <a:latin typeface="Calibri" pitchFamily="34" charset="0"/>
              </a:rPr>
              <a:t>още</a:t>
            </a:r>
            <a:r>
              <a:rPr lang="ru-RU" sz="3100" dirty="0" smtClean="0">
                <a:solidFill>
                  <a:schemeClr val="accent6">
                    <a:lumMod val="50000"/>
                  </a:schemeClr>
                </a:solidFill>
                <a:latin typeface="Calibri" pitchFamily="34" charset="0"/>
              </a:rPr>
              <a:t> 300 м. от </a:t>
            </a:r>
            <a:r>
              <a:rPr lang="ru-RU" sz="3100" dirty="0" err="1" smtClean="0">
                <a:solidFill>
                  <a:schemeClr val="accent6">
                    <a:lumMod val="50000"/>
                  </a:schemeClr>
                </a:solidFill>
                <a:latin typeface="Calibri" pitchFamily="34" charset="0"/>
              </a:rPr>
              <a:t>довеждащ</a:t>
            </a:r>
            <a:r>
              <a:rPr lang="ru-RU" sz="3100" dirty="0" smtClean="0">
                <a:solidFill>
                  <a:schemeClr val="accent6">
                    <a:lumMod val="50000"/>
                  </a:schemeClr>
                </a:solidFill>
                <a:latin typeface="Calibri" pitchFamily="34" charset="0"/>
              </a:rPr>
              <a:t> водопровод, 200 м. от </a:t>
            </a:r>
            <a:r>
              <a:rPr lang="ru-RU" sz="3100" dirty="0" err="1" smtClean="0">
                <a:solidFill>
                  <a:schemeClr val="accent6">
                    <a:lumMod val="50000"/>
                  </a:schemeClr>
                </a:solidFill>
                <a:latin typeface="Calibri" pitchFamily="34" charset="0"/>
              </a:rPr>
              <a:t>битова</a:t>
            </a:r>
            <a:r>
              <a:rPr lang="ru-RU" sz="3100" dirty="0" smtClean="0">
                <a:solidFill>
                  <a:schemeClr val="accent6">
                    <a:lumMod val="50000"/>
                  </a:schemeClr>
                </a:solidFill>
                <a:latin typeface="Calibri" pitchFamily="34" charset="0"/>
              </a:rPr>
              <a:t> канализация и 300 м. от </a:t>
            </a:r>
            <a:r>
              <a:rPr lang="ru-RU" sz="3100" dirty="0" err="1" smtClean="0">
                <a:solidFill>
                  <a:schemeClr val="accent6">
                    <a:lumMod val="50000"/>
                  </a:schemeClr>
                </a:solidFill>
                <a:latin typeface="Calibri" pitchFamily="34" charset="0"/>
              </a:rPr>
              <a:t>хранителен</a:t>
            </a:r>
            <a:r>
              <a:rPr lang="ru-RU" sz="3100" dirty="0" smtClean="0">
                <a:solidFill>
                  <a:schemeClr val="accent6">
                    <a:lumMod val="50000"/>
                  </a:schemeClr>
                </a:solidFill>
                <a:latin typeface="Calibri" pitchFamily="34" charset="0"/>
              </a:rPr>
              <a:t> водопровод, т.е. </a:t>
            </a:r>
            <a:r>
              <a:rPr lang="ru-RU" sz="3100" dirty="0" err="1" smtClean="0">
                <a:solidFill>
                  <a:schemeClr val="accent6">
                    <a:lumMod val="50000"/>
                  </a:schemeClr>
                </a:solidFill>
                <a:latin typeface="Calibri" pitchFamily="34" charset="0"/>
              </a:rPr>
              <a:t>общо</a:t>
            </a:r>
            <a:r>
              <a:rPr lang="ru-RU" sz="3100" dirty="0" smtClean="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още</a:t>
            </a:r>
            <a:r>
              <a:rPr lang="ru-RU" sz="3100" dirty="0" smtClean="0">
                <a:solidFill>
                  <a:schemeClr val="accent6">
                    <a:lumMod val="50000"/>
                  </a:schemeClr>
                </a:solidFill>
                <a:latin typeface="Calibri" pitchFamily="34" charset="0"/>
              </a:rPr>
              <a:t> 800 м.;</a:t>
            </a:r>
            <a:br>
              <a:rPr lang="ru-RU" sz="3100"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dirty="0" err="1" smtClean="0">
                <a:solidFill>
                  <a:schemeClr val="accent6">
                    <a:lumMod val="50000"/>
                  </a:schemeClr>
                </a:solidFill>
                <a:latin typeface="Calibri" pitchFamily="34" charset="0"/>
              </a:rPr>
              <a:t>Възстановяване</a:t>
            </a:r>
            <a:r>
              <a:rPr lang="ru-RU" sz="3100" dirty="0" smtClean="0">
                <a:solidFill>
                  <a:schemeClr val="accent6">
                    <a:lumMod val="50000"/>
                  </a:schemeClr>
                </a:solidFill>
                <a:latin typeface="Calibri" pitchFamily="34" charset="0"/>
              </a:rPr>
              <a:t> на настилки по </a:t>
            </a:r>
            <a:r>
              <a:rPr lang="ru-RU" sz="3100" dirty="0" err="1" smtClean="0">
                <a:solidFill>
                  <a:schemeClr val="accent6">
                    <a:lumMod val="50000"/>
                  </a:schemeClr>
                </a:solidFill>
                <a:latin typeface="Calibri" pitchFamily="34" charset="0"/>
              </a:rPr>
              <a:t>улици</a:t>
            </a:r>
            <a:r>
              <a:rPr lang="ru-RU" sz="3100" dirty="0" smtClean="0">
                <a:solidFill>
                  <a:schemeClr val="accent6">
                    <a:lumMod val="50000"/>
                  </a:schemeClr>
                </a:solidFill>
                <a:latin typeface="Calibri" pitchFamily="34" charset="0"/>
              </a:rPr>
              <a:t> Дружба, Славянска, Ясен, Сините </a:t>
            </a:r>
            <a:r>
              <a:rPr lang="ru-RU" sz="3100" dirty="0" err="1" smtClean="0">
                <a:solidFill>
                  <a:schemeClr val="accent6">
                    <a:lumMod val="50000"/>
                  </a:schemeClr>
                </a:solidFill>
                <a:latin typeface="Calibri" pitchFamily="34" charset="0"/>
              </a:rPr>
              <a:t>скали</a:t>
            </a:r>
            <a:r>
              <a:rPr lang="ru-RU" sz="3100" dirty="0" smtClean="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Иглика</a:t>
            </a:r>
            <a:r>
              <a:rPr lang="ru-RU" sz="3100" dirty="0" smtClean="0">
                <a:solidFill>
                  <a:schemeClr val="accent6">
                    <a:lumMod val="50000"/>
                  </a:schemeClr>
                </a:solidFill>
                <a:latin typeface="Calibri" pitchFamily="34" charset="0"/>
              </a:rPr>
              <a:t>, част от </a:t>
            </a:r>
            <a:r>
              <a:rPr lang="ru-RU" sz="3100" dirty="0" err="1" smtClean="0">
                <a:solidFill>
                  <a:schemeClr val="accent6">
                    <a:lumMod val="50000"/>
                  </a:schemeClr>
                </a:solidFill>
                <a:latin typeface="Calibri" pitchFamily="34" charset="0"/>
              </a:rPr>
              <a:t>Коста</a:t>
            </a:r>
            <a:r>
              <a:rPr lang="ru-RU" sz="3100" dirty="0" smtClean="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Евтимов</a:t>
            </a:r>
            <a:r>
              <a:rPr lang="ru-RU" sz="3100" dirty="0" smtClean="0">
                <a:solidFill>
                  <a:schemeClr val="accent6">
                    <a:lumMod val="50000"/>
                  </a:schemeClr>
                </a:solidFill>
                <a:latin typeface="Calibri" pitchFamily="34" charset="0"/>
              </a:rPr>
              <a:t>, при </a:t>
            </a:r>
            <a:r>
              <a:rPr lang="ru-RU" sz="3100" dirty="0" err="1" smtClean="0">
                <a:solidFill>
                  <a:schemeClr val="accent6">
                    <a:lumMod val="50000"/>
                  </a:schemeClr>
                </a:solidFill>
                <a:latin typeface="Calibri" pitchFamily="34" charset="0"/>
              </a:rPr>
              <a:t>подходящи</a:t>
            </a:r>
            <a:r>
              <a:rPr lang="ru-RU" sz="3100" dirty="0" smtClean="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климатични</a:t>
            </a:r>
            <a:r>
              <a:rPr lang="ru-RU" sz="3100" dirty="0" smtClean="0">
                <a:solidFill>
                  <a:schemeClr val="accent6">
                    <a:lumMod val="50000"/>
                  </a:schemeClr>
                </a:solidFill>
                <a:latin typeface="Calibri" pitchFamily="34" charset="0"/>
              </a:rPr>
              <a:t> условия;</a:t>
            </a:r>
            <a:br>
              <a:rPr lang="ru-RU" sz="3100"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dirty="0" err="1" smtClean="0">
                <a:solidFill>
                  <a:schemeClr val="accent6">
                    <a:lumMod val="50000"/>
                  </a:schemeClr>
                </a:solidFill>
                <a:latin typeface="Calibri" pitchFamily="34" charset="0"/>
              </a:rPr>
              <a:t>Поради</a:t>
            </a:r>
            <a:r>
              <a:rPr lang="ru-RU" sz="3100" dirty="0" smtClean="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голямата</a:t>
            </a:r>
            <a:r>
              <a:rPr lang="ru-RU" sz="3100" dirty="0">
                <a:solidFill>
                  <a:schemeClr val="accent6">
                    <a:lumMod val="50000"/>
                  </a:schemeClr>
                </a:solidFill>
                <a:latin typeface="Calibri" pitchFamily="34" charset="0"/>
              </a:rPr>
              <a:t> степен на </a:t>
            </a:r>
            <a:r>
              <a:rPr lang="ru-RU" sz="3100" dirty="0" err="1">
                <a:solidFill>
                  <a:schemeClr val="accent6">
                    <a:lumMod val="50000"/>
                  </a:schemeClr>
                </a:solidFill>
                <a:latin typeface="Calibri" pitchFamily="34" charset="0"/>
              </a:rPr>
              <a:t>завършеност</a:t>
            </a:r>
            <a:r>
              <a:rPr lang="ru-RU" sz="3100" dirty="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започва</a:t>
            </a:r>
            <a:r>
              <a:rPr lang="ru-RU" sz="3100" dirty="0" smtClean="0">
                <a:solidFill>
                  <a:schemeClr val="accent6">
                    <a:lumMod val="50000"/>
                  </a:schemeClr>
                </a:solidFill>
                <a:latin typeface="Calibri" pitchFamily="34" charset="0"/>
              </a:rPr>
              <a:t> да се </a:t>
            </a:r>
            <a:r>
              <a:rPr lang="ru-RU" sz="3100" dirty="0" err="1">
                <a:solidFill>
                  <a:schemeClr val="accent6">
                    <a:lumMod val="50000"/>
                  </a:schemeClr>
                </a:solidFill>
                <a:latin typeface="Calibri" pitchFamily="34" charset="0"/>
              </a:rPr>
              <a:t>извършва</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финална</a:t>
            </a:r>
            <a:r>
              <a:rPr lang="ru-RU" sz="3100" dirty="0">
                <a:solidFill>
                  <a:schemeClr val="accent6">
                    <a:lumMod val="50000"/>
                  </a:schemeClr>
                </a:solidFill>
                <a:latin typeface="Calibri" pitchFamily="34" charset="0"/>
              </a:rPr>
              <a:t> инспекция на </a:t>
            </a:r>
            <a:r>
              <a:rPr lang="ru-RU" sz="3100" dirty="0" err="1">
                <a:solidFill>
                  <a:schemeClr val="accent6">
                    <a:lumMod val="50000"/>
                  </a:schemeClr>
                </a:solidFill>
                <a:latin typeface="Calibri" pitchFamily="34" charset="0"/>
              </a:rPr>
              <a:t>изпълнените</a:t>
            </a:r>
            <a:r>
              <a:rPr lang="ru-RU" sz="3100" dirty="0">
                <a:solidFill>
                  <a:schemeClr val="accent6">
                    <a:lumMod val="50000"/>
                  </a:schemeClr>
                </a:solidFill>
                <a:latin typeface="Calibri" pitchFamily="34" charset="0"/>
              </a:rPr>
              <a:t> под </a:t>
            </a:r>
            <a:r>
              <a:rPr lang="ru-RU" sz="3100" dirty="0" err="1">
                <a:solidFill>
                  <a:schemeClr val="accent6">
                    <a:lumMod val="50000"/>
                  </a:schemeClr>
                </a:solidFill>
                <a:latin typeface="Calibri" pitchFamily="34" charset="0"/>
              </a:rPr>
              <a:t>обекти</a:t>
            </a:r>
            <a:r>
              <a:rPr lang="ru-RU" sz="3100" dirty="0">
                <a:solidFill>
                  <a:schemeClr val="accent6">
                    <a:lumMod val="50000"/>
                  </a:schemeClr>
                </a:solidFill>
                <a:latin typeface="Calibri" pitchFamily="34" charset="0"/>
              </a:rPr>
              <a:t>.</a:t>
            </a:r>
            <a:br>
              <a:rPr lang="ru-RU" sz="3100" dirty="0">
                <a:solidFill>
                  <a:schemeClr val="accent6">
                    <a:lumMod val="50000"/>
                  </a:schemeClr>
                </a:solidFill>
                <a:latin typeface="Calibri" pitchFamily="34" charset="0"/>
              </a:rPr>
            </a:br>
            <a:endParaRPr lang="ru-RU" sz="31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1194952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81348"/>
            <a:ext cx="8568952" cy="3815804"/>
          </a:xfrm>
        </p:spPr>
        <p:txBody>
          <a:bodyPr>
            <a:normAutofit/>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4400" b="1" i="1" dirty="0" err="1" smtClean="0">
                <a:solidFill>
                  <a:schemeClr val="accent6">
                    <a:lumMod val="50000"/>
                  </a:schemeClr>
                </a:solidFill>
                <a:latin typeface="Calibri" pitchFamily="34" charset="0"/>
              </a:rPr>
              <a:t>Прогнозен</a:t>
            </a:r>
            <a:r>
              <a:rPr lang="ru-RU" sz="4400" b="1" i="1" dirty="0" smtClean="0">
                <a:solidFill>
                  <a:schemeClr val="accent6">
                    <a:lumMod val="50000"/>
                  </a:schemeClr>
                </a:solidFill>
                <a:latin typeface="Calibri" pitchFamily="34" charset="0"/>
              </a:rPr>
              <a:t> срок за </a:t>
            </a:r>
            <a:r>
              <a:rPr lang="ru-RU" sz="4400" b="1" i="1" dirty="0" err="1" smtClean="0">
                <a:solidFill>
                  <a:schemeClr val="accent6">
                    <a:lumMod val="50000"/>
                  </a:schemeClr>
                </a:solidFill>
                <a:latin typeface="Calibri" pitchFamily="34" charset="0"/>
              </a:rPr>
              <a:t>приемане</a:t>
            </a:r>
            <a:r>
              <a:rPr lang="ru-RU" sz="4400" b="1" i="1" dirty="0" smtClean="0">
                <a:solidFill>
                  <a:schemeClr val="accent6">
                    <a:lumMod val="50000"/>
                  </a:schemeClr>
                </a:solidFill>
                <a:latin typeface="Calibri" pitchFamily="34" charset="0"/>
              </a:rPr>
              <a:t> на </a:t>
            </a:r>
            <a:r>
              <a:rPr lang="ru-RU" sz="4400" b="1" i="1" dirty="0" err="1" smtClean="0">
                <a:solidFill>
                  <a:schemeClr val="accent6">
                    <a:lumMod val="50000"/>
                  </a:schemeClr>
                </a:solidFill>
                <a:latin typeface="Calibri" pitchFamily="34" charset="0"/>
              </a:rPr>
              <a:t>обекта</a:t>
            </a:r>
            <a:r>
              <a:rPr lang="ru-RU" sz="4400" b="1" i="1" dirty="0" smtClean="0">
                <a:solidFill>
                  <a:schemeClr val="accent6">
                    <a:lumMod val="50000"/>
                  </a:schemeClr>
                </a:solidFill>
                <a:latin typeface="Calibri" pitchFamily="34" charset="0"/>
              </a:rPr>
              <a:t> с акт 15: </a:t>
            </a:r>
            <a:r>
              <a:rPr lang="ru-RU" sz="4400" dirty="0" err="1" smtClean="0">
                <a:solidFill>
                  <a:schemeClr val="accent6">
                    <a:lumMod val="50000"/>
                  </a:schemeClr>
                </a:solidFill>
                <a:latin typeface="Calibri" pitchFamily="34" charset="0"/>
              </a:rPr>
              <a:t>юни</a:t>
            </a:r>
            <a:r>
              <a:rPr lang="ru-RU" sz="4400" dirty="0" smtClean="0">
                <a:solidFill>
                  <a:schemeClr val="accent6">
                    <a:lumMod val="50000"/>
                  </a:schemeClr>
                </a:solidFill>
                <a:latin typeface="Calibri" pitchFamily="34" charset="0"/>
              </a:rPr>
              <a:t> 2015 г.</a:t>
            </a:r>
            <a:endParaRPr lang="ru-RU" sz="44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0858697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764704"/>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b="1" dirty="0">
                <a:solidFill>
                  <a:schemeClr val="accent6">
                    <a:lumMod val="50000"/>
                  </a:schemeClr>
                </a:solidFill>
                <a:latin typeface="Calibri" pitchFamily="34" charset="0"/>
              </a:rPr>
              <a:t>РЕКОНСТРУКЦИЯ НА ПРЕЧИСТВАТЕЛНА СТАНЦИЯ ЗА ПИТЕЙНИ ВОДИ</a:t>
            </a:r>
            <a:r>
              <a:rPr lang="ru-RU" b="1" dirty="0" smtClean="0">
                <a:solidFill>
                  <a:schemeClr val="accent6">
                    <a:lumMod val="50000"/>
                  </a:schemeClr>
                </a:solidFill>
                <a:latin typeface="Calibri" pitchFamily="34" charset="0"/>
              </a:rPr>
              <a:t/>
            </a:r>
            <a:br>
              <a:rPr lang="ru-RU" b="1" dirty="0" smtClean="0">
                <a:solidFill>
                  <a:schemeClr val="accent6">
                    <a:lumMod val="50000"/>
                  </a:schemeClr>
                </a:solidFill>
                <a:latin typeface="Calibri" pitchFamily="34" charset="0"/>
              </a:rPr>
            </a:br>
            <a:r>
              <a:rPr lang="ru-RU" sz="3600" dirty="0" smtClean="0">
                <a:solidFill>
                  <a:schemeClr val="accent6">
                    <a:lumMod val="50000"/>
                  </a:schemeClr>
                </a:solidFill>
                <a:latin typeface="Calibri" pitchFamily="34" charset="0"/>
              </a:rPr>
              <a:t/>
            </a:r>
            <a:br>
              <a:rPr lang="ru-RU" sz="3600"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dirty="0" err="1">
                <a:solidFill>
                  <a:schemeClr val="accent6">
                    <a:lumMod val="50000"/>
                  </a:schemeClr>
                </a:solidFill>
                <a:latin typeface="Calibri" pitchFamily="34" charset="0"/>
              </a:rPr>
              <a:t>Напредъкът</a:t>
            </a:r>
            <a:r>
              <a:rPr lang="ru-RU" dirty="0">
                <a:solidFill>
                  <a:schemeClr val="accent6">
                    <a:lumMod val="50000"/>
                  </a:schemeClr>
                </a:solidFill>
                <a:latin typeface="Calibri" pitchFamily="34" charset="0"/>
              </a:rPr>
              <a:t> на </a:t>
            </a:r>
            <a:r>
              <a:rPr lang="ru-RU" dirty="0" err="1">
                <a:solidFill>
                  <a:schemeClr val="accent6">
                    <a:lumMod val="50000"/>
                  </a:schemeClr>
                </a:solidFill>
                <a:latin typeface="Calibri" pitchFamily="34" charset="0"/>
              </a:rPr>
              <a:t>изпълнението</a:t>
            </a:r>
            <a:r>
              <a:rPr lang="ru-RU" dirty="0">
                <a:solidFill>
                  <a:schemeClr val="accent6">
                    <a:lumMod val="50000"/>
                  </a:schemeClr>
                </a:solidFill>
                <a:latin typeface="Calibri" pitchFamily="34" charset="0"/>
              </a:rPr>
              <a:t> е </a:t>
            </a:r>
            <a:r>
              <a:rPr lang="ru-RU" b="1" u="sng" dirty="0" smtClean="0">
                <a:solidFill>
                  <a:schemeClr val="accent6">
                    <a:lumMod val="50000"/>
                  </a:schemeClr>
                </a:solidFill>
                <a:latin typeface="Calibri" pitchFamily="34" charset="0"/>
              </a:rPr>
              <a:t>87%.</a:t>
            </a:r>
            <a:endParaRPr lang="ru-RU"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641340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764704"/>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b="1" dirty="0" smtClean="0">
                <a:solidFill>
                  <a:schemeClr val="accent6">
                    <a:lumMod val="50000"/>
                  </a:schemeClr>
                </a:solidFill>
                <a:latin typeface="Calibri" pitchFamily="34" charset="0"/>
              </a:rPr>
              <a:t>СТАТУС</a:t>
            </a:r>
            <a:br>
              <a:rPr lang="ru-RU" b="1"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Налице</a:t>
            </a:r>
            <a:r>
              <a:rPr lang="ru-RU" dirty="0" smtClean="0">
                <a:solidFill>
                  <a:schemeClr val="accent6">
                    <a:lumMod val="50000"/>
                  </a:schemeClr>
                </a:solidFill>
                <a:latin typeface="Calibri" pitchFamily="34" charset="0"/>
              </a:rPr>
              <a:t> е </a:t>
            </a:r>
            <a:r>
              <a:rPr lang="ru-RU" dirty="0" err="1" smtClean="0">
                <a:solidFill>
                  <a:schemeClr val="accent6">
                    <a:lumMod val="50000"/>
                  </a:schemeClr>
                </a:solidFill>
                <a:latin typeface="Calibri" pitchFamily="34" charset="0"/>
              </a:rPr>
              <a:t>отлагане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времето</a:t>
            </a:r>
            <a:r>
              <a:rPr lang="ru-RU" dirty="0" smtClean="0">
                <a:solidFill>
                  <a:schemeClr val="accent6">
                    <a:lumMod val="50000"/>
                  </a:schemeClr>
                </a:solidFill>
                <a:latin typeface="Calibri" pitchFamily="34" charset="0"/>
              </a:rPr>
              <a:t> за </a:t>
            </a:r>
            <a:r>
              <a:rPr lang="ru-RU" dirty="0" err="1" smtClean="0">
                <a:solidFill>
                  <a:schemeClr val="accent6">
                    <a:lumMod val="50000"/>
                  </a:schemeClr>
                </a:solidFill>
                <a:latin typeface="Calibri" pitchFamily="34" charset="0"/>
              </a:rPr>
              <a:t>завършване</a:t>
            </a:r>
            <a:r>
              <a:rPr lang="ru-RU" dirty="0" smtClean="0">
                <a:solidFill>
                  <a:schemeClr val="accent6">
                    <a:lumMod val="50000"/>
                  </a:schemeClr>
                </a:solidFill>
                <a:latin typeface="Calibri" pitchFamily="34" charset="0"/>
              </a:rPr>
              <a:t> (18.01.2015 г.) </a:t>
            </a:r>
            <a:r>
              <a:rPr lang="ru-RU" dirty="0" err="1" smtClean="0">
                <a:solidFill>
                  <a:schemeClr val="accent6">
                    <a:lumMod val="50000"/>
                  </a:schemeClr>
                </a:solidFill>
                <a:latin typeface="Calibri" pitchFamily="34" charset="0"/>
              </a:rPr>
              <a:t>поради</a:t>
            </a:r>
            <a:r>
              <a:rPr lang="ru-RU" dirty="0" smtClean="0">
                <a:solidFill>
                  <a:schemeClr val="accent6">
                    <a:lumMod val="50000"/>
                  </a:schemeClr>
                </a:solidFill>
                <a:latin typeface="Calibri" pitchFamily="34" charset="0"/>
              </a:rPr>
              <a:t> временно </a:t>
            </a:r>
            <a:r>
              <a:rPr lang="ru-RU" dirty="0" err="1" smtClean="0">
                <a:solidFill>
                  <a:schemeClr val="accent6">
                    <a:lumMod val="50000"/>
                  </a:schemeClr>
                </a:solidFill>
                <a:latin typeface="Calibri" pitchFamily="34" charset="0"/>
              </a:rPr>
              <a:t>спиране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строителството</a:t>
            </a:r>
            <a:r>
              <a:rPr lang="ru-RU" dirty="0" smtClean="0">
                <a:solidFill>
                  <a:schemeClr val="accent6">
                    <a:lumMod val="50000"/>
                  </a:schemeClr>
                </a:solidFill>
                <a:latin typeface="Calibri" pitchFamily="34" charset="0"/>
              </a:rPr>
              <a:t> за под </a:t>
            </a:r>
            <a:r>
              <a:rPr lang="ru-RU" dirty="0" err="1" smtClean="0">
                <a:solidFill>
                  <a:schemeClr val="accent6">
                    <a:lumMod val="50000"/>
                  </a:schemeClr>
                </a:solidFill>
                <a:latin typeface="Calibri" pitchFamily="34" charset="0"/>
              </a:rPr>
              <a:t>обекти</a:t>
            </a:r>
            <a:r>
              <a:rPr lang="ru-RU" dirty="0" smtClean="0">
                <a:solidFill>
                  <a:schemeClr val="accent6">
                    <a:lumMod val="50000"/>
                  </a:schemeClr>
                </a:solidFill>
                <a:latin typeface="Calibri" pitchFamily="34" charset="0"/>
              </a:rPr>
              <a:t> сухи </a:t>
            </a:r>
            <a:r>
              <a:rPr lang="ru-RU" dirty="0" err="1" smtClean="0">
                <a:solidFill>
                  <a:schemeClr val="accent6">
                    <a:lumMod val="50000"/>
                  </a:schemeClr>
                </a:solidFill>
                <a:latin typeface="Calibri" pitchFamily="34" charset="0"/>
              </a:rPr>
              <a:t>камери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към</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резервоари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подмяна</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тръбна</a:t>
            </a:r>
            <a:r>
              <a:rPr lang="ru-RU" dirty="0" smtClean="0">
                <a:solidFill>
                  <a:schemeClr val="accent6">
                    <a:lumMod val="50000"/>
                  </a:schemeClr>
                </a:solidFill>
                <a:latin typeface="Calibri" pitchFamily="34" charset="0"/>
              </a:rPr>
              <a:t> мрежа), </a:t>
            </a:r>
            <a:r>
              <a:rPr lang="ru-RU" dirty="0" err="1" smtClean="0">
                <a:solidFill>
                  <a:schemeClr val="accent6">
                    <a:lumMod val="50000"/>
                  </a:schemeClr>
                </a:solidFill>
                <a:latin typeface="Calibri" pitchFamily="34" charset="0"/>
              </a:rPr>
              <a:t>трафопост</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изместване</a:t>
            </a:r>
            <a:r>
              <a:rPr lang="ru-RU" dirty="0" smtClean="0">
                <a:solidFill>
                  <a:schemeClr val="accent6">
                    <a:lumMod val="50000"/>
                  </a:schemeClr>
                </a:solidFill>
                <a:latin typeface="Calibri" pitchFamily="34" charset="0"/>
              </a:rPr>
              <a:t>) и </a:t>
            </a:r>
            <a:r>
              <a:rPr lang="ru-RU" dirty="0" err="1" smtClean="0">
                <a:solidFill>
                  <a:schemeClr val="accent6">
                    <a:lumMod val="50000"/>
                  </a:schemeClr>
                </a:solidFill>
                <a:latin typeface="Calibri" pitchFamily="34" charset="0"/>
              </a:rPr>
              <a:t>рехабилитация</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довеждащ</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път</a:t>
            </a:r>
            <a:r>
              <a:rPr lang="ru-RU" dirty="0" smtClean="0">
                <a:solidFill>
                  <a:schemeClr val="accent6">
                    <a:lumMod val="50000"/>
                  </a:schemeClr>
                </a:solidFill>
                <a:latin typeface="Calibri" pitchFamily="34" charset="0"/>
              </a:rPr>
              <a:t> ул. Марин </a:t>
            </a:r>
            <a:r>
              <a:rPr lang="ru-RU" dirty="0" err="1" smtClean="0">
                <a:solidFill>
                  <a:schemeClr val="accent6">
                    <a:lumMod val="50000"/>
                  </a:schemeClr>
                </a:solidFill>
                <a:latin typeface="Calibri" pitchFamily="34" charset="0"/>
              </a:rPr>
              <a:t>Дамянов</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съвместяване</a:t>
            </a:r>
            <a:r>
              <a:rPr lang="ru-RU" dirty="0" smtClean="0">
                <a:solidFill>
                  <a:schemeClr val="accent6">
                    <a:lumMod val="50000"/>
                  </a:schemeClr>
                </a:solidFill>
                <a:latin typeface="Calibri" pitchFamily="34" charset="0"/>
              </a:rPr>
              <a:t> с </a:t>
            </a:r>
            <a:r>
              <a:rPr lang="ru-RU" dirty="0" err="1" smtClean="0">
                <a:solidFill>
                  <a:schemeClr val="accent6">
                    <a:lumMod val="50000"/>
                  </a:schemeClr>
                </a:solidFill>
                <a:latin typeface="Calibri" pitchFamily="34" charset="0"/>
              </a:rPr>
              <a:t>подмяна</a:t>
            </a:r>
            <a:r>
              <a:rPr lang="ru-RU" dirty="0" smtClean="0">
                <a:solidFill>
                  <a:schemeClr val="accent6">
                    <a:lumMod val="50000"/>
                  </a:schemeClr>
                </a:solidFill>
                <a:latin typeface="Calibri" pitchFamily="34" charset="0"/>
              </a:rPr>
              <a:t> на проводите в </a:t>
            </a:r>
            <a:r>
              <a:rPr lang="ru-RU" dirty="0" err="1" smtClean="0">
                <a:solidFill>
                  <a:schemeClr val="accent6">
                    <a:lumMod val="50000"/>
                  </a:schemeClr>
                </a:solidFill>
                <a:latin typeface="Calibri" pitchFamily="34" charset="0"/>
              </a:rPr>
              <a:t>рамките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етап</a:t>
            </a:r>
            <a:r>
              <a:rPr lang="ru-RU" dirty="0" smtClean="0">
                <a:solidFill>
                  <a:schemeClr val="accent6">
                    <a:lumMod val="50000"/>
                  </a:schemeClr>
                </a:solidFill>
                <a:latin typeface="Calibri" pitchFamily="34" charset="0"/>
              </a:rPr>
              <a:t> 3). </a:t>
            </a:r>
            <a:endParaRPr lang="ru-RU"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7016126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81348"/>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3100" b="1" i="1" dirty="0" err="1" smtClean="0">
                <a:solidFill>
                  <a:schemeClr val="accent6">
                    <a:lumMod val="50000"/>
                  </a:schemeClr>
                </a:solidFill>
                <a:latin typeface="Calibri" pitchFamily="34" charset="0"/>
              </a:rPr>
              <a:t>Завършени</a:t>
            </a:r>
            <a:r>
              <a:rPr lang="ru-RU" sz="3100" b="1" i="1" dirty="0" smtClean="0">
                <a:solidFill>
                  <a:schemeClr val="accent6">
                    <a:lumMod val="50000"/>
                  </a:schemeClr>
                </a:solidFill>
                <a:latin typeface="Calibri" pitchFamily="34" charset="0"/>
              </a:rPr>
              <a:t> </a:t>
            </a:r>
            <a:r>
              <a:rPr lang="ru-RU" sz="3100" b="1" i="1" dirty="0" err="1" smtClean="0">
                <a:solidFill>
                  <a:schemeClr val="accent6">
                    <a:lumMod val="50000"/>
                  </a:schemeClr>
                </a:solidFill>
                <a:latin typeface="Calibri" pitchFamily="34" charset="0"/>
              </a:rPr>
              <a:t>са</a:t>
            </a:r>
            <a:r>
              <a:rPr lang="ru-RU" sz="3100" b="1" i="1" dirty="0" smtClean="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подобектите</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третиране</a:t>
            </a:r>
            <a:r>
              <a:rPr lang="ru-RU" sz="3100" dirty="0">
                <a:solidFill>
                  <a:schemeClr val="accent6">
                    <a:lumMod val="50000"/>
                  </a:schemeClr>
                </a:solidFill>
                <a:latin typeface="Calibri" pitchFamily="34" charset="0"/>
              </a:rPr>
              <a:t> на утайки, </a:t>
            </a:r>
            <a:r>
              <a:rPr lang="ru-RU" sz="3100" dirty="0" err="1">
                <a:solidFill>
                  <a:schemeClr val="accent6">
                    <a:lumMod val="50000"/>
                  </a:schemeClr>
                </a:solidFill>
                <a:latin typeface="Calibri" pitchFamily="34" charset="0"/>
              </a:rPr>
              <a:t>първично</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пречистване</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съоръжения</a:t>
            </a:r>
            <a:r>
              <a:rPr lang="ru-RU" sz="3100" dirty="0">
                <a:solidFill>
                  <a:schemeClr val="accent6">
                    <a:lumMod val="50000"/>
                  </a:schemeClr>
                </a:solidFill>
                <a:latin typeface="Calibri" pitchFamily="34" charset="0"/>
              </a:rPr>
              <a:t> на вход, </a:t>
            </a:r>
            <a:r>
              <a:rPr lang="ru-RU" sz="3100" dirty="0" err="1" smtClean="0">
                <a:solidFill>
                  <a:schemeClr val="accent6">
                    <a:lumMod val="50000"/>
                  </a:schemeClr>
                </a:solidFill>
                <a:latin typeface="Calibri" pitchFamily="34" charset="0"/>
              </a:rPr>
              <a:t>сг</a:t>
            </a:r>
            <a:r>
              <a:rPr lang="bg-BG" sz="3100" dirty="0">
                <a:solidFill>
                  <a:schemeClr val="accent6">
                    <a:lumMod val="50000"/>
                  </a:schemeClr>
                </a:solidFill>
                <a:latin typeface="Calibri" pitchFamily="34" charset="0"/>
              </a:rPr>
              <a:t>р</a:t>
            </a:r>
            <a:r>
              <a:rPr lang="ru-RU" sz="3100" dirty="0" smtClean="0">
                <a:solidFill>
                  <a:schemeClr val="accent6">
                    <a:lumMod val="50000"/>
                  </a:schemeClr>
                </a:solidFill>
                <a:latin typeface="Calibri" pitchFamily="34" charset="0"/>
              </a:rPr>
              <a:t>ада </a:t>
            </a:r>
            <a:r>
              <a:rPr lang="ru-RU" sz="3100" dirty="0" err="1">
                <a:solidFill>
                  <a:schemeClr val="accent6">
                    <a:lumMod val="50000"/>
                  </a:schemeClr>
                </a:solidFill>
                <a:latin typeface="Calibri" pitchFamily="34" charset="0"/>
              </a:rPr>
              <a:t>филтри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площадкови</a:t>
            </a:r>
            <a:r>
              <a:rPr lang="ru-RU" sz="3100" dirty="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комуникации</a:t>
            </a:r>
            <a:r>
              <a:rPr lang="ru-RU" sz="3100" dirty="0" smtClean="0">
                <a:solidFill>
                  <a:schemeClr val="accent6">
                    <a:lumMod val="50000"/>
                  </a:schemeClr>
                </a:solidFill>
                <a:latin typeface="Calibri" pitchFamily="34" charset="0"/>
              </a:rPr>
              <a:t>;</a:t>
            </a:r>
            <a:br>
              <a:rPr lang="ru-RU" sz="3100"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b="1" i="1" dirty="0" err="1" smtClean="0">
                <a:solidFill>
                  <a:schemeClr val="accent6">
                    <a:lumMod val="50000"/>
                  </a:schemeClr>
                </a:solidFill>
                <a:latin typeface="Calibri" pitchFamily="34" charset="0"/>
              </a:rPr>
              <a:t>Остава</a:t>
            </a:r>
            <a:r>
              <a:rPr lang="ru-RU" sz="3100" b="1" i="1" dirty="0" smtClean="0">
                <a:solidFill>
                  <a:schemeClr val="accent6">
                    <a:lumMod val="50000"/>
                  </a:schemeClr>
                </a:solidFill>
                <a:latin typeface="Calibri" pitchFamily="34" charset="0"/>
              </a:rPr>
              <a:t> </a:t>
            </a:r>
            <a:r>
              <a:rPr lang="ru-RU" sz="3100" b="1" i="1" dirty="0">
                <a:solidFill>
                  <a:schemeClr val="accent6">
                    <a:lumMod val="50000"/>
                  </a:schemeClr>
                </a:solidFill>
                <a:latin typeface="Calibri" pitchFamily="34" charset="0"/>
              </a:rPr>
              <a:t>да се </a:t>
            </a:r>
            <a:r>
              <a:rPr lang="ru-RU" sz="3100" b="1" i="1" dirty="0" err="1" smtClean="0">
                <a:solidFill>
                  <a:schemeClr val="accent6">
                    <a:lumMod val="50000"/>
                  </a:schemeClr>
                </a:solidFill>
                <a:latin typeface="Calibri" pitchFamily="34" charset="0"/>
              </a:rPr>
              <a:t>изпълнят</a:t>
            </a:r>
            <a:r>
              <a:rPr lang="ru-RU" sz="3100" b="1" i="1" dirty="0" smtClean="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довършителни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работи</a:t>
            </a:r>
            <a:r>
              <a:rPr lang="ru-RU" sz="3100" dirty="0">
                <a:solidFill>
                  <a:schemeClr val="accent6">
                    <a:lumMod val="50000"/>
                  </a:schemeClr>
                </a:solidFill>
                <a:latin typeface="Calibri" pitchFamily="34" charset="0"/>
              </a:rPr>
              <a:t>, сухи </a:t>
            </a:r>
            <a:r>
              <a:rPr lang="ru-RU" sz="3100" dirty="0" err="1">
                <a:solidFill>
                  <a:schemeClr val="accent6">
                    <a:lumMod val="50000"/>
                  </a:schemeClr>
                </a:solidFill>
                <a:latin typeface="Calibri" pitchFamily="34" charset="0"/>
              </a:rPr>
              <a:t>камери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към</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резервоари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довеждащ</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път</a:t>
            </a:r>
            <a:r>
              <a:rPr lang="ru-RU" sz="3100" dirty="0">
                <a:solidFill>
                  <a:schemeClr val="accent6">
                    <a:lumMod val="50000"/>
                  </a:schemeClr>
                </a:solidFill>
                <a:latin typeface="Calibri" pitchFamily="34" charset="0"/>
              </a:rPr>
              <a:t> и </a:t>
            </a:r>
            <a:r>
              <a:rPr lang="ru-RU" sz="3100" dirty="0" err="1">
                <a:solidFill>
                  <a:schemeClr val="accent6">
                    <a:lumMod val="50000"/>
                  </a:schemeClr>
                </a:solidFill>
                <a:latin typeface="Calibri" pitchFamily="34" charset="0"/>
              </a:rPr>
              <a:t>трафопост</a:t>
            </a:r>
            <a:r>
              <a:rPr lang="ru-RU" sz="3100" dirty="0">
                <a:solidFill>
                  <a:schemeClr val="accent6">
                    <a:lumMod val="50000"/>
                  </a:schemeClr>
                </a:solidFill>
                <a:latin typeface="Calibri" pitchFamily="34" charset="0"/>
              </a:rPr>
              <a:t>. </a:t>
            </a:r>
            <a:endParaRPr lang="ru-RU" sz="31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6245737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81348"/>
            <a:ext cx="8568952" cy="3815804"/>
          </a:xfrm>
        </p:spPr>
        <p:txBody>
          <a:bodyPr>
            <a:normAutofit/>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4400" b="1" i="1" dirty="0" err="1" smtClean="0">
                <a:solidFill>
                  <a:schemeClr val="accent6">
                    <a:lumMod val="50000"/>
                  </a:schemeClr>
                </a:solidFill>
                <a:latin typeface="Calibri" pitchFamily="34" charset="0"/>
              </a:rPr>
              <a:t>Прогнозен</a:t>
            </a:r>
            <a:r>
              <a:rPr lang="ru-RU" sz="4400" b="1" i="1" dirty="0" smtClean="0">
                <a:solidFill>
                  <a:schemeClr val="accent6">
                    <a:lumMod val="50000"/>
                  </a:schemeClr>
                </a:solidFill>
                <a:latin typeface="Calibri" pitchFamily="34" charset="0"/>
              </a:rPr>
              <a:t> срок за </a:t>
            </a:r>
            <a:r>
              <a:rPr lang="ru-RU" sz="4400" b="1" i="1" dirty="0" err="1" smtClean="0">
                <a:solidFill>
                  <a:schemeClr val="accent6">
                    <a:lumMod val="50000"/>
                  </a:schemeClr>
                </a:solidFill>
                <a:latin typeface="Calibri" pitchFamily="34" charset="0"/>
              </a:rPr>
              <a:t>приемане</a:t>
            </a:r>
            <a:r>
              <a:rPr lang="ru-RU" sz="4400" b="1" i="1" dirty="0" smtClean="0">
                <a:solidFill>
                  <a:schemeClr val="accent6">
                    <a:lumMod val="50000"/>
                  </a:schemeClr>
                </a:solidFill>
                <a:latin typeface="Calibri" pitchFamily="34" charset="0"/>
              </a:rPr>
              <a:t> на </a:t>
            </a:r>
            <a:r>
              <a:rPr lang="ru-RU" sz="4400" b="1" i="1" dirty="0" err="1" smtClean="0">
                <a:solidFill>
                  <a:schemeClr val="accent6">
                    <a:lumMod val="50000"/>
                  </a:schemeClr>
                </a:solidFill>
                <a:latin typeface="Calibri" pitchFamily="34" charset="0"/>
              </a:rPr>
              <a:t>обекта</a:t>
            </a:r>
            <a:r>
              <a:rPr lang="ru-RU" sz="4400" b="1" i="1" dirty="0" smtClean="0">
                <a:solidFill>
                  <a:schemeClr val="accent6">
                    <a:lumMod val="50000"/>
                  </a:schemeClr>
                </a:solidFill>
                <a:latin typeface="Calibri" pitchFamily="34" charset="0"/>
              </a:rPr>
              <a:t> с акт 15: </a:t>
            </a:r>
            <a:r>
              <a:rPr lang="ru-RU" sz="4400" dirty="0" err="1" smtClean="0">
                <a:solidFill>
                  <a:schemeClr val="accent6">
                    <a:lumMod val="50000"/>
                  </a:schemeClr>
                </a:solidFill>
                <a:latin typeface="Calibri" pitchFamily="34" charset="0"/>
              </a:rPr>
              <a:t>юни</a:t>
            </a:r>
            <a:r>
              <a:rPr lang="ru-RU" sz="4400" dirty="0" smtClean="0">
                <a:solidFill>
                  <a:schemeClr val="accent6">
                    <a:lumMod val="50000"/>
                  </a:schemeClr>
                </a:solidFill>
                <a:latin typeface="Calibri" pitchFamily="34" charset="0"/>
              </a:rPr>
              <a:t> 2015 г.</a:t>
            </a:r>
            <a:endParaRPr lang="ru-RU" sz="44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6124354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764704"/>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b="1" dirty="0">
                <a:solidFill>
                  <a:schemeClr val="accent6">
                    <a:lumMod val="50000"/>
                  </a:schemeClr>
                </a:solidFill>
                <a:latin typeface="Calibri" pitchFamily="34" charset="0"/>
              </a:rPr>
              <a:t>РЕКОНСТРУКЦИЯ НА ПРЕЧИСТВАТЕЛНА СТАНЦИЯ ЗА </a:t>
            </a:r>
            <a:r>
              <a:rPr lang="ru-RU" b="1" dirty="0" smtClean="0">
                <a:solidFill>
                  <a:schemeClr val="accent6">
                    <a:lumMod val="50000"/>
                  </a:schemeClr>
                </a:solidFill>
                <a:latin typeface="Calibri" pitchFamily="34" charset="0"/>
              </a:rPr>
              <a:t>ОТПАДЪЧНИ </a:t>
            </a:r>
            <a:r>
              <a:rPr lang="ru-RU" b="1" dirty="0">
                <a:solidFill>
                  <a:schemeClr val="accent6">
                    <a:lumMod val="50000"/>
                  </a:schemeClr>
                </a:solidFill>
                <a:latin typeface="Calibri" pitchFamily="34" charset="0"/>
              </a:rPr>
              <a:t>ВОДИ</a:t>
            </a: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sz="3600" dirty="0" smtClean="0">
                <a:solidFill>
                  <a:schemeClr val="accent6">
                    <a:lumMod val="50000"/>
                  </a:schemeClr>
                </a:solidFill>
                <a:latin typeface="Calibri" pitchFamily="34" charset="0"/>
              </a:rPr>
              <a:t/>
            </a:r>
            <a:br>
              <a:rPr lang="ru-RU" sz="3600"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sz="4900" dirty="0" err="1">
                <a:solidFill>
                  <a:schemeClr val="accent6">
                    <a:lumMod val="50000"/>
                  </a:schemeClr>
                </a:solidFill>
                <a:latin typeface="Calibri" pitchFamily="34" charset="0"/>
              </a:rPr>
              <a:t>Напредъкът</a:t>
            </a:r>
            <a:r>
              <a:rPr lang="ru-RU" sz="4900" dirty="0">
                <a:solidFill>
                  <a:schemeClr val="accent6">
                    <a:lumMod val="50000"/>
                  </a:schemeClr>
                </a:solidFill>
                <a:latin typeface="Calibri" pitchFamily="34" charset="0"/>
              </a:rPr>
              <a:t> на </a:t>
            </a:r>
            <a:r>
              <a:rPr lang="ru-RU" sz="4900" dirty="0" err="1">
                <a:solidFill>
                  <a:schemeClr val="accent6">
                    <a:lumMod val="50000"/>
                  </a:schemeClr>
                </a:solidFill>
                <a:latin typeface="Calibri" pitchFamily="34" charset="0"/>
              </a:rPr>
              <a:t>изпълнението</a:t>
            </a:r>
            <a:r>
              <a:rPr lang="ru-RU" sz="4900" dirty="0">
                <a:solidFill>
                  <a:schemeClr val="accent6">
                    <a:lumMod val="50000"/>
                  </a:schemeClr>
                </a:solidFill>
                <a:latin typeface="Calibri" pitchFamily="34" charset="0"/>
              </a:rPr>
              <a:t> е </a:t>
            </a:r>
            <a:r>
              <a:rPr lang="ru-RU" sz="4900" b="1" u="sng" dirty="0" smtClean="0">
                <a:solidFill>
                  <a:schemeClr val="accent6">
                    <a:lumMod val="50000"/>
                  </a:schemeClr>
                </a:solidFill>
                <a:latin typeface="Calibri" pitchFamily="34" charset="0"/>
              </a:rPr>
              <a:t>99%.</a:t>
            </a:r>
            <a:endParaRPr lang="ru-RU" sz="49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2639664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764704"/>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b="1" dirty="0" smtClean="0">
                <a:solidFill>
                  <a:schemeClr val="accent6">
                    <a:lumMod val="50000"/>
                  </a:schemeClr>
                </a:solidFill>
                <a:latin typeface="Calibri" pitchFamily="34" charset="0"/>
              </a:rPr>
              <a:t>СТАТУС</a:t>
            </a:r>
            <a:br>
              <a:rPr lang="ru-RU" b="1"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Налице</a:t>
            </a:r>
            <a:r>
              <a:rPr lang="ru-RU" dirty="0" smtClean="0">
                <a:solidFill>
                  <a:schemeClr val="accent6">
                    <a:lumMod val="50000"/>
                  </a:schemeClr>
                </a:solidFill>
                <a:latin typeface="Calibri" pitchFamily="34" charset="0"/>
              </a:rPr>
              <a:t> е </a:t>
            </a:r>
            <a:r>
              <a:rPr lang="ru-RU" dirty="0" err="1" smtClean="0">
                <a:solidFill>
                  <a:schemeClr val="accent6">
                    <a:lumMod val="50000"/>
                  </a:schemeClr>
                </a:solidFill>
                <a:latin typeface="Calibri" pitchFamily="34" charset="0"/>
              </a:rPr>
              <a:t>отлагане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времето</a:t>
            </a:r>
            <a:r>
              <a:rPr lang="ru-RU" dirty="0" smtClean="0">
                <a:solidFill>
                  <a:schemeClr val="accent6">
                    <a:lumMod val="50000"/>
                  </a:schemeClr>
                </a:solidFill>
                <a:latin typeface="Calibri" pitchFamily="34" charset="0"/>
              </a:rPr>
              <a:t> за </a:t>
            </a:r>
            <a:r>
              <a:rPr lang="ru-RU" dirty="0" err="1" smtClean="0">
                <a:solidFill>
                  <a:schemeClr val="accent6">
                    <a:lumMod val="50000"/>
                  </a:schemeClr>
                </a:solidFill>
                <a:latin typeface="Calibri" pitchFamily="34" charset="0"/>
              </a:rPr>
              <a:t>завършване</a:t>
            </a:r>
            <a:r>
              <a:rPr lang="ru-RU" dirty="0" smtClean="0">
                <a:solidFill>
                  <a:schemeClr val="accent6">
                    <a:lumMod val="50000"/>
                  </a:schemeClr>
                </a:solidFill>
                <a:latin typeface="Calibri" pitchFamily="34" charset="0"/>
              </a:rPr>
              <a:t> (09.02.2015 г.) </a:t>
            </a:r>
            <a:r>
              <a:rPr lang="ru-RU" dirty="0" err="1" smtClean="0">
                <a:solidFill>
                  <a:schemeClr val="accent6">
                    <a:lumMod val="50000"/>
                  </a:schemeClr>
                </a:solidFill>
                <a:latin typeface="Calibri" pitchFamily="34" charset="0"/>
              </a:rPr>
              <a:t>поради</a:t>
            </a:r>
            <a:r>
              <a:rPr lang="ru-RU" dirty="0" smtClean="0">
                <a:solidFill>
                  <a:schemeClr val="accent6">
                    <a:lumMod val="50000"/>
                  </a:schemeClr>
                </a:solidFill>
                <a:latin typeface="Calibri" pitchFamily="34" charset="0"/>
              </a:rPr>
              <a:t> временно </a:t>
            </a:r>
            <a:r>
              <a:rPr lang="ru-RU" dirty="0" err="1" smtClean="0">
                <a:solidFill>
                  <a:schemeClr val="accent6">
                    <a:lumMod val="50000"/>
                  </a:schemeClr>
                </a:solidFill>
                <a:latin typeface="Calibri" pitchFamily="34" charset="0"/>
              </a:rPr>
              <a:t>спиране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строителството</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поради</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допълнително</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изграждане</a:t>
            </a:r>
            <a:r>
              <a:rPr lang="ru-RU" dirty="0" smtClean="0">
                <a:solidFill>
                  <a:schemeClr val="accent6">
                    <a:lumMod val="50000"/>
                  </a:schemeClr>
                </a:solidFill>
                <a:latin typeface="Calibri" pitchFamily="34" charset="0"/>
              </a:rPr>
              <a:t> на </a:t>
            </a:r>
            <a:r>
              <a:rPr lang="ru-RU" dirty="0" err="1" smtClean="0">
                <a:solidFill>
                  <a:schemeClr val="accent6">
                    <a:lumMod val="50000"/>
                  </a:schemeClr>
                </a:solidFill>
                <a:latin typeface="Calibri" pitchFamily="34" charset="0"/>
              </a:rPr>
              <a:t>обезмирисителна</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инсталация</a:t>
            </a:r>
            <a:r>
              <a:rPr lang="ru-RU" dirty="0" smtClean="0">
                <a:solidFill>
                  <a:schemeClr val="accent6">
                    <a:lumMod val="50000"/>
                  </a:schemeClr>
                </a:solidFill>
                <a:latin typeface="Calibri" pitchFamily="34" charset="0"/>
              </a:rPr>
              <a:t>.</a:t>
            </a:r>
            <a:endParaRPr lang="ru-RU"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609629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053356"/>
            <a:ext cx="8568952" cy="5688012"/>
          </a:xfrm>
        </p:spPr>
        <p:txBody>
          <a:bodyPr>
            <a:noAutofit/>
          </a:bodyPr>
          <a:lstStyle/>
          <a:p>
            <a:r>
              <a:rPr lang="ru-RU" dirty="0" err="1">
                <a:solidFill>
                  <a:schemeClr val="accent6">
                    <a:lumMod val="50000"/>
                  </a:schemeClr>
                </a:solidFill>
                <a:latin typeface="Calibri" pitchFamily="34" charset="0"/>
              </a:rPr>
              <a:t>Поради</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обстоятелства</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извън</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контрола</a:t>
            </a:r>
            <a:r>
              <a:rPr lang="ru-RU" dirty="0">
                <a:solidFill>
                  <a:schemeClr val="accent6">
                    <a:lumMod val="50000"/>
                  </a:schemeClr>
                </a:solidFill>
                <a:latin typeface="Calibri" pitchFamily="34" charset="0"/>
              </a:rPr>
              <a:t> на </a:t>
            </a:r>
            <a:r>
              <a:rPr lang="ru-RU" dirty="0" err="1">
                <a:solidFill>
                  <a:schemeClr val="accent6">
                    <a:lumMod val="50000"/>
                  </a:schemeClr>
                </a:solidFill>
                <a:latin typeface="Calibri" pitchFamily="34" charset="0"/>
              </a:rPr>
              <a:t>страните</a:t>
            </a:r>
            <a:r>
              <a:rPr lang="ru-RU" dirty="0">
                <a:solidFill>
                  <a:schemeClr val="accent6">
                    <a:lumMod val="50000"/>
                  </a:schemeClr>
                </a:solidFill>
                <a:latin typeface="Calibri" pitchFamily="34" charset="0"/>
              </a:rPr>
              <a:t> по договора, в хода на </a:t>
            </a:r>
            <a:r>
              <a:rPr lang="ru-RU" dirty="0" err="1">
                <a:solidFill>
                  <a:schemeClr val="accent6">
                    <a:lumMod val="50000"/>
                  </a:schemeClr>
                </a:solidFill>
                <a:latin typeface="Calibri" pitchFamily="34" charset="0"/>
              </a:rPr>
              <a:t>строителния</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процес</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изпълнението</a:t>
            </a:r>
            <a:r>
              <a:rPr lang="ru-RU" dirty="0">
                <a:solidFill>
                  <a:schemeClr val="accent6">
                    <a:lumMod val="50000"/>
                  </a:schemeClr>
                </a:solidFill>
                <a:latin typeface="Calibri" pitchFamily="34" charset="0"/>
              </a:rPr>
              <a:t> на </a:t>
            </a:r>
            <a:r>
              <a:rPr lang="ru-RU" dirty="0" err="1">
                <a:solidFill>
                  <a:schemeClr val="accent6">
                    <a:lumMod val="50000"/>
                  </a:schemeClr>
                </a:solidFill>
                <a:latin typeface="Calibri" pitchFamily="34" charset="0"/>
              </a:rPr>
              <a:t>предвидените</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строителни</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дейности</a:t>
            </a:r>
            <a:r>
              <a:rPr lang="ru-RU" dirty="0">
                <a:solidFill>
                  <a:schemeClr val="accent6">
                    <a:lumMod val="50000"/>
                  </a:schemeClr>
                </a:solidFill>
                <a:latin typeface="Calibri" pitchFamily="34" charset="0"/>
              </a:rPr>
              <a:t> </a:t>
            </a:r>
            <a:r>
              <a:rPr lang="ru-RU" b="1" i="1" dirty="0" err="1" smtClean="0">
                <a:solidFill>
                  <a:schemeClr val="accent6">
                    <a:lumMod val="50000"/>
                  </a:schemeClr>
                </a:solidFill>
                <a:latin typeface="Calibri" pitchFamily="34" charset="0"/>
              </a:rPr>
              <a:t>бе</a:t>
            </a:r>
            <a:r>
              <a:rPr lang="ru-RU" b="1" i="1" dirty="0" smtClean="0">
                <a:solidFill>
                  <a:schemeClr val="accent6">
                    <a:lumMod val="50000"/>
                  </a:schemeClr>
                </a:solidFill>
                <a:latin typeface="Calibri" pitchFamily="34" charset="0"/>
              </a:rPr>
              <a:t> </a:t>
            </a:r>
            <a:r>
              <a:rPr lang="ru-RU" b="1" i="1" dirty="0" err="1" smtClean="0">
                <a:solidFill>
                  <a:schemeClr val="accent6">
                    <a:lumMod val="50000"/>
                  </a:schemeClr>
                </a:solidFill>
                <a:latin typeface="Calibri" pitchFamily="34" charset="0"/>
              </a:rPr>
              <a:t>възпрепятствано</a:t>
            </a:r>
            <a:r>
              <a:rPr lang="ru-RU" b="1" i="1" dirty="0" smtClean="0">
                <a:solidFill>
                  <a:schemeClr val="accent6">
                    <a:lumMod val="50000"/>
                  </a:schemeClr>
                </a:solidFill>
                <a:latin typeface="Calibri" pitchFamily="34" charset="0"/>
              </a:rPr>
              <a:t/>
            </a:r>
            <a:br>
              <a:rPr lang="ru-RU" b="1" i="1" dirty="0" smtClean="0">
                <a:solidFill>
                  <a:schemeClr val="accent6">
                    <a:lumMod val="50000"/>
                  </a:schemeClr>
                </a:solidFill>
                <a:latin typeface="Calibri" pitchFamily="34" charset="0"/>
              </a:rPr>
            </a:br>
            <a:r>
              <a:rPr lang="ru-RU" b="1" i="1" dirty="0" smtClean="0">
                <a:solidFill>
                  <a:schemeClr val="accent6">
                    <a:lumMod val="50000"/>
                  </a:schemeClr>
                </a:solidFill>
                <a:latin typeface="Calibri" pitchFamily="34" charset="0"/>
              </a:rPr>
              <a:t>по </a:t>
            </a:r>
            <a:r>
              <a:rPr lang="ru-RU" b="1" i="1" dirty="0" err="1">
                <a:solidFill>
                  <a:schemeClr val="accent6">
                    <a:lumMod val="50000"/>
                  </a:schemeClr>
                </a:solidFill>
                <a:latin typeface="Calibri" pitchFamily="34" charset="0"/>
              </a:rPr>
              <a:t>различни</a:t>
            </a:r>
            <a:r>
              <a:rPr lang="ru-RU" b="1" i="1" dirty="0">
                <a:solidFill>
                  <a:schemeClr val="accent6">
                    <a:lumMod val="50000"/>
                  </a:schemeClr>
                </a:solidFill>
                <a:latin typeface="Calibri" pitchFamily="34" charset="0"/>
              </a:rPr>
              <a:t> причини, </a:t>
            </a:r>
            <a:r>
              <a:rPr lang="ru-RU" dirty="0" err="1">
                <a:solidFill>
                  <a:schemeClr val="accent6">
                    <a:lumMod val="50000"/>
                  </a:schemeClr>
                </a:solidFill>
                <a:latin typeface="Calibri" pitchFamily="34" charset="0"/>
              </a:rPr>
              <a:t>което</a:t>
            </a:r>
            <a:r>
              <a:rPr lang="ru-RU" dirty="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изиска</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прилагане</a:t>
            </a:r>
            <a:r>
              <a:rPr lang="ru-RU" dirty="0" smtClean="0">
                <a:solidFill>
                  <a:schemeClr val="accent6">
                    <a:lumMod val="50000"/>
                  </a:schemeClr>
                </a:solidFill>
                <a:latin typeface="Calibri" pitchFamily="34" charset="0"/>
              </a:rPr>
              <a:t> </a:t>
            </a:r>
            <a:r>
              <a:rPr lang="ru-RU" dirty="0">
                <a:solidFill>
                  <a:schemeClr val="accent6">
                    <a:lumMod val="50000"/>
                  </a:schemeClr>
                </a:solidFill>
                <a:latin typeface="Calibri" pitchFamily="34" charset="0"/>
              </a:rPr>
              <a:t>на </a:t>
            </a:r>
            <a:r>
              <a:rPr lang="ru-RU" b="1" i="1" dirty="0" smtClean="0">
                <a:solidFill>
                  <a:schemeClr val="accent6">
                    <a:lumMod val="50000"/>
                  </a:schemeClr>
                </a:solidFill>
                <a:latin typeface="Calibri" pitchFamily="34" charset="0"/>
              </a:rPr>
              <a:t>2 </a:t>
            </a:r>
            <a:r>
              <a:rPr lang="ru-RU" b="1" i="1" dirty="0">
                <a:solidFill>
                  <a:schemeClr val="accent6">
                    <a:lumMod val="50000"/>
                  </a:schemeClr>
                </a:solidFill>
                <a:latin typeface="Calibri" pitchFamily="34" charset="0"/>
              </a:rPr>
              <a:t>вида </a:t>
            </a:r>
            <a:r>
              <a:rPr lang="ru-RU" b="1" i="1" dirty="0" err="1">
                <a:solidFill>
                  <a:schemeClr val="accent6">
                    <a:lumMod val="50000"/>
                  </a:schemeClr>
                </a:solidFill>
                <a:latin typeface="Calibri" pitchFamily="34" charset="0"/>
              </a:rPr>
              <a:t>процедури</a:t>
            </a:r>
            <a:r>
              <a:rPr lang="ru-RU" b="1" i="1" dirty="0">
                <a:solidFill>
                  <a:schemeClr val="accent6">
                    <a:lumMod val="50000"/>
                  </a:schemeClr>
                </a:solidFill>
                <a:latin typeface="Calibri" pitchFamily="34" charset="0"/>
              </a:rPr>
              <a:t> </a:t>
            </a:r>
            <a:r>
              <a:rPr lang="ru-RU" dirty="0">
                <a:solidFill>
                  <a:schemeClr val="accent6">
                    <a:lumMod val="50000"/>
                  </a:schemeClr>
                </a:solidFill>
                <a:latin typeface="Calibri" pitchFamily="34" charset="0"/>
              </a:rPr>
              <a:t>по </a:t>
            </a:r>
            <a:r>
              <a:rPr lang="ru-RU" dirty="0" err="1">
                <a:solidFill>
                  <a:schemeClr val="accent6">
                    <a:lumMod val="50000"/>
                  </a:schemeClr>
                </a:solidFill>
                <a:latin typeface="Calibri" pitchFamily="34" charset="0"/>
              </a:rPr>
              <a:t>строителните</a:t>
            </a:r>
            <a:r>
              <a:rPr lang="ru-RU" dirty="0">
                <a:solidFill>
                  <a:schemeClr val="accent6">
                    <a:lumMod val="50000"/>
                  </a:schemeClr>
                </a:solidFill>
                <a:latin typeface="Calibri" pitchFamily="34" charset="0"/>
              </a:rPr>
              <a:t> </a:t>
            </a:r>
            <a:r>
              <a:rPr lang="ru-RU" dirty="0" smtClean="0">
                <a:solidFill>
                  <a:schemeClr val="accent6">
                    <a:lumMod val="50000"/>
                  </a:schemeClr>
                </a:solidFill>
                <a:latin typeface="Calibri" pitchFamily="34" charset="0"/>
              </a:rPr>
              <a:t>договори:</a:t>
            </a:r>
            <a:br>
              <a:rPr lang="ru-RU" dirty="0" smtClean="0">
                <a:solidFill>
                  <a:schemeClr val="accent6">
                    <a:lumMod val="50000"/>
                  </a:schemeClr>
                </a:solidFill>
                <a:latin typeface="Calibri" pitchFamily="34" charset="0"/>
              </a:rPr>
            </a:br>
            <a:r>
              <a:rPr lang="ru-RU" sz="3200" dirty="0">
                <a:solidFill>
                  <a:schemeClr val="accent6">
                    <a:lumMod val="50000"/>
                  </a:schemeClr>
                </a:solidFill>
                <a:latin typeface="Calibri" pitchFamily="34" charset="0"/>
              </a:rPr>
              <a:t/>
            </a:r>
            <a:br>
              <a:rPr lang="ru-RU" sz="3200" dirty="0">
                <a:solidFill>
                  <a:schemeClr val="accent6">
                    <a:lumMod val="50000"/>
                  </a:schemeClr>
                </a:solidFill>
                <a:latin typeface="Calibri" pitchFamily="34" charset="0"/>
              </a:rPr>
            </a:br>
            <a:endParaRPr lang="ru-RU" sz="32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094923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81348"/>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3000" b="1" i="1" dirty="0" err="1" smtClean="0">
                <a:solidFill>
                  <a:schemeClr val="accent6">
                    <a:lumMod val="50000"/>
                  </a:schemeClr>
                </a:solidFill>
                <a:latin typeface="Calibri" pitchFamily="34" charset="0"/>
              </a:rPr>
              <a:t>Завършени</a:t>
            </a:r>
            <a:r>
              <a:rPr lang="ru-RU" sz="3000" b="1" i="1" dirty="0" smtClean="0">
                <a:solidFill>
                  <a:schemeClr val="accent6">
                    <a:lumMod val="50000"/>
                  </a:schemeClr>
                </a:solidFill>
                <a:latin typeface="Calibri" pitchFamily="34" charset="0"/>
              </a:rPr>
              <a:t> </a:t>
            </a:r>
            <a:r>
              <a:rPr lang="ru-RU" sz="3000" b="1" i="1" dirty="0" err="1" smtClean="0">
                <a:solidFill>
                  <a:schemeClr val="accent6">
                    <a:lumMod val="50000"/>
                  </a:schemeClr>
                </a:solidFill>
                <a:latin typeface="Calibri" pitchFamily="34" charset="0"/>
              </a:rPr>
              <a:t>са</a:t>
            </a:r>
            <a:r>
              <a:rPr lang="ru-RU" sz="3000" b="1" i="1" dirty="0" smtClean="0">
                <a:solidFill>
                  <a:schemeClr val="accent6">
                    <a:lumMod val="50000"/>
                  </a:schemeClr>
                </a:solidFill>
                <a:latin typeface="Calibri" pitchFamily="34" charset="0"/>
              </a:rPr>
              <a:t>: </a:t>
            </a:r>
            <a:r>
              <a:rPr lang="ru-RU" sz="3000" dirty="0">
                <a:solidFill>
                  <a:schemeClr val="accent6">
                    <a:lumMod val="50000"/>
                  </a:schemeClr>
                </a:solidFill>
                <a:latin typeface="Calibri" pitchFamily="34" charset="0"/>
              </a:rPr>
              <a:t>механично </a:t>
            </a:r>
            <a:r>
              <a:rPr lang="ru-RU" sz="3000" dirty="0" err="1">
                <a:solidFill>
                  <a:schemeClr val="accent6">
                    <a:lumMod val="50000"/>
                  </a:schemeClr>
                </a:solidFill>
                <a:latin typeface="Calibri" pitchFamily="34" charset="0"/>
              </a:rPr>
              <a:t>стъпало</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биологично</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стъпало</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утайково</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стопанство</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Извършени</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са</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проби</a:t>
            </a:r>
            <a:r>
              <a:rPr lang="ru-RU" sz="3000" dirty="0">
                <a:solidFill>
                  <a:schemeClr val="accent6">
                    <a:lumMod val="50000"/>
                  </a:schemeClr>
                </a:solidFill>
                <a:latin typeface="Calibri" pitchFamily="34" charset="0"/>
              </a:rPr>
              <a:t> и </a:t>
            </a:r>
            <a:r>
              <a:rPr lang="ru-RU" sz="3000" dirty="0" err="1" smtClean="0">
                <a:solidFill>
                  <a:schemeClr val="accent6">
                    <a:lumMod val="50000"/>
                  </a:schemeClr>
                </a:solidFill>
                <a:latin typeface="Calibri" pitchFamily="34" charset="0"/>
              </a:rPr>
              <a:t>тестове</a:t>
            </a:r>
            <a:r>
              <a:rPr lang="ru-RU" sz="3000" dirty="0" smtClean="0">
                <a:solidFill>
                  <a:schemeClr val="accent6">
                    <a:lumMod val="50000"/>
                  </a:schemeClr>
                </a:solidFill>
                <a:latin typeface="Calibri" pitchFamily="34" charset="0"/>
              </a:rPr>
              <a:t>;</a:t>
            </a:r>
            <a:br>
              <a:rPr lang="ru-RU" sz="3000" dirty="0" smtClean="0">
                <a:solidFill>
                  <a:schemeClr val="accent6">
                    <a:lumMod val="50000"/>
                  </a:schemeClr>
                </a:solidFill>
                <a:latin typeface="Calibri" pitchFamily="34" charset="0"/>
              </a:rPr>
            </a:br>
            <a:r>
              <a:rPr lang="ru-RU" sz="3000" dirty="0">
                <a:solidFill>
                  <a:schemeClr val="accent6">
                    <a:lumMod val="50000"/>
                  </a:schemeClr>
                </a:solidFill>
                <a:latin typeface="Calibri" pitchFamily="34" charset="0"/>
              </a:rPr>
              <a:t/>
            </a:r>
            <a:br>
              <a:rPr lang="ru-RU" sz="3000" dirty="0">
                <a:solidFill>
                  <a:schemeClr val="accent6">
                    <a:lumMod val="50000"/>
                  </a:schemeClr>
                </a:solidFill>
                <a:latin typeface="Calibri" pitchFamily="34" charset="0"/>
              </a:rPr>
            </a:br>
            <a:r>
              <a:rPr lang="ru-RU" sz="3000" b="1" i="1" dirty="0" err="1" smtClean="0">
                <a:solidFill>
                  <a:schemeClr val="accent6">
                    <a:lumMod val="50000"/>
                  </a:schemeClr>
                </a:solidFill>
                <a:latin typeface="Calibri" pitchFamily="34" charset="0"/>
              </a:rPr>
              <a:t>Предстои</a:t>
            </a:r>
            <a:r>
              <a:rPr lang="ru-RU" sz="3000" b="1" i="1" dirty="0" smtClean="0">
                <a:solidFill>
                  <a:schemeClr val="accent6">
                    <a:lumMod val="50000"/>
                  </a:schemeClr>
                </a:solidFill>
                <a:latin typeface="Calibri" pitchFamily="34" charset="0"/>
              </a:rPr>
              <a:t> </a:t>
            </a:r>
            <a:r>
              <a:rPr lang="ru-RU" sz="3000" b="1" i="1" dirty="0" smtClean="0">
                <a:solidFill>
                  <a:schemeClr val="accent6">
                    <a:lumMod val="50000"/>
                  </a:schemeClr>
                </a:solidFill>
                <a:latin typeface="Calibri" pitchFamily="34" charset="0"/>
              </a:rPr>
              <a:t>да се </a:t>
            </a:r>
            <a:r>
              <a:rPr lang="ru-RU" sz="3000" b="1" i="1" dirty="0" err="1" smtClean="0">
                <a:solidFill>
                  <a:schemeClr val="accent6">
                    <a:lumMod val="50000"/>
                  </a:schemeClr>
                </a:solidFill>
                <a:latin typeface="Calibri" pitchFamily="34" charset="0"/>
              </a:rPr>
              <a:t>изпълни</a:t>
            </a:r>
            <a:r>
              <a:rPr lang="ru-RU" sz="3000" b="1" i="1" dirty="0" smtClean="0">
                <a:solidFill>
                  <a:schemeClr val="accent6">
                    <a:lumMod val="50000"/>
                  </a:schemeClr>
                </a:solidFill>
                <a:latin typeface="Calibri" pitchFamily="34" charset="0"/>
              </a:rPr>
              <a:t>: </a:t>
            </a:r>
            <a:r>
              <a:rPr lang="ru-RU" sz="3000" dirty="0" smtClean="0">
                <a:solidFill>
                  <a:schemeClr val="accent6">
                    <a:lumMod val="50000"/>
                  </a:schemeClr>
                </a:solidFill>
                <a:latin typeface="Calibri" pitchFamily="34" charset="0"/>
              </a:rPr>
              <a:t>доставка и монтаж на </a:t>
            </a:r>
            <a:r>
              <a:rPr lang="ru-RU" sz="3000" dirty="0" err="1" smtClean="0">
                <a:solidFill>
                  <a:schemeClr val="accent6">
                    <a:lumMod val="50000"/>
                  </a:schemeClr>
                </a:solidFill>
                <a:latin typeface="Calibri" pitchFamily="34" charset="0"/>
              </a:rPr>
              <a:t>допълнително</a:t>
            </a:r>
            <a:r>
              <a:rPr lang="ru-RU" sz="3000" dirty="0" smtClean="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възложена</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обезмирисителна</a:t>
            </a:r>
            <a:r>
              <a:rPr lang="ru-RU" sz="3000" dirty="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инсталация</a:t>
            </a:r>
            <a:r>
              <a:rPr lang="ru-RU" sz="3000" dirty="0" smtClean="0">
                <a:solidFill>
                  <a:schemeClr val="accent6">
                    <a:lumMod val="50000"/>
                  </a:schemeClr>
                </a:solidFill>
                <a:latin typeface="Calibri" pitchFamily="34" charset="0"/>
              </a:rPr>
              <a:t> и </a:t>
            </a:r>
            <a:r>
              <a:rPr lang="ru-RU" sz="3000" dirty="0" err="1" smtClean="0">
                <a:solidFill>
                  <a:schemeClr val="accent6">
                    <a:lumMod val="50000"/>
                  </a:schemeClr>
                </a:solidFill>
                <a:latin typeface="Calibri" pitchFamily="34" charset="0"/>
              </a:rPr>
              <a:t>проби</a:t>
            </a:r>
            <a:r>
              <a:rPr lang="ru-RU" sz="3000" dirty="0" smtClean="0">
                <a:solidFill>
                  <a:schemeClr val="accent6">
                    <a:lumMod val="50000"/>
                  </a:schemeClr>
                </a:solidFill>
                <a:latin typeface="Calibri" pitchFamily="34" charset="0"/>
              </a:rPr>
              <a:t> при </a:t>
            </a:r>
            <a:r>
              <a:rPr lang="ru-RU" sz="3000" dirty="0" err="1" smtClean="0">
                <a:solidFill>
                  <a:schemeClr val="accent6">
                    <a:lumMod val="50000"/>
                  </a:schemeClr>
                </a:solidFill>
                <a:latin typeface="Calibri" pitchFamily="34" charset="0"/>
              </a:rPr>
              <a:t>завършване</a:t>
            </a:r>
            <a:r>
              <a:rPr lang="ru-RU" sz="3000" dirty="0" smtClean="0">
                <a:solidFill>
                  <a:schemeClr val="accent6">
                    <a:lumMod val="50000"/>
                  </a:schemeClr>
                </a:solidFill>
                <a:latin typeface="Calibri" pitchFamily="34" charset="0"/>
              </a:rPr>
              <a:t> на </a:t>
            </a:r>
            <a:r>
              <a:rPr lang="ru-RU" sz="3000" dirty="0" err="1" smtClean="0">
                <a:solidFill>
                  <a:schemeClr val="accent6">
                    <a:lumMod val="50000"/>
                  </a:schemeClr>
                </a:solidFill>
                <a:latin typeface="Calibri" pitchFamily="34" charset="0"/>
              </a:rPr>
              <a:t>утайково</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стопанство</a:t>
            </a:r>
            <a:r>
              <a:rPr lang="ru-RU" sz="3000" dirty="0" smtClean="0">
                <a:solidFill>
                  <a:schemeClr val="accent6">
                    <a:lumMod val="50000"/>
                  </a:schemeClr>
                </a:solidFill>
                <a:latin typeface="Calibri" pitchFamily="34" charset="0"/>
              </a:rPr>
              <a:t>.</a:t>
            </a:r>
            <a:endParaRPr lang="ru-RU" sz="30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4920628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981348"/>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4800" b="1" i="1" dirty="0" err="1" smtClean="0">
                <a:solidFill>
                  <a:schemeClr val="accent6">
                    <a:lumMod val="50000"/>
                  </a:schemeClr>
                </a:solidFill>
                <a:latin typeface="Calibri" pitchFamily="34" charset="0"/>
              </a:rPr>
              <a:t>Прогнозен</a:t>
            </a:r>
            <a:r>
              <a:rPr lang="ru-RU" sz="4800" b="1" i="1" dirty="0" smtClean="0">
                <a:solidFill>
                  <a:schemeClr val="accent6">
                    <a:lumMod val="50000"/>
                  </a:schemeClr>
                </a:solidFill>
                <a:latin typeface="Calibri" pitchFamily="34" charset="0"/>
              </a:rPr>
              <a:t> срок за </a:t>
            </a:r>
            <a:r>
              <a:rPr lang="ru-RU" sz="4800" b="1" i="1" dirty="0" err="1" smtClean="0">
                <a:solidFill>
                  <a:schemeClr val="accent6">
                    <a:lumMod val="50000"/>
                  </a:schemeClr>
                </a:solidFill>
                <a:latin typeface="Calibri" pitchFamily="34" charset="0"/>
              </a:rPr>
              <a:t>приемане</a:t>
            </a:r>
            <a:r>
              <a:rPr lang="ru-RU" sz="4800" b="1" i="1" dirty="0" smtClean="0">
                <a:solidFill>
                  <a:schemeClr val="accent6">
                    <a:lumMod val="50000"/>
                  </a:schemeClr>
                </a:solidFill>
                <a:latin typeface="Calibri" pitchFamily="34" charset="0"/>
              </a:rPr>
              <a:t> на </a:t>
            </a:r>
            <a:r>
              <a:rPr lang="ru-RU" sz="4800" b="1" i="1" dirty="0" err="1" smtClean="0">
                <a:solidFill>
                  <a:schemeClr val="accent6">
                    <a:lumMod val="50000"/>
                  </a:schemeClr>
                </a:solidFill>
                <a:latin typeface="Calibri" pitchFamily="34" charset="0"/>
              </a:rPr>
              <a:t>обекта</a:t>
            </a:r>
            <a:r>
              <a:rPr lang="ru-RU" sz="4800" b="1" i="1" dirty="0" smtClean="0">
                <a:solidFill>
                  <a:schemeClr val="accent6">
                    <a:lumMod val="50000"/>
                  </a:schemeClr>
                </a:solidFill>
                <a:latin typeface="Calibri" pitchFamily="34" charset="0"/>
              </a:rPr>
              <a:t> с акт 15: </a:t>
            </a:r>
            <a:r>
              <a:rPr lang="ru-RU" sz="4800" dirty="0" smtClean="0">
                <a:solidFill>
                  <a:schemeClr val="accent6">
                    <a:lumMod val="50000"/>
                  </a:schemeClr>
                </a:solidFill>
                <a:latin typeface="Calibri" pitchFamily="34" charset="0"/>
              </a:rPr>
              <a:t>май 2015 г.</a:t>
            </a:r>
            <a:endParaRPr lang="ru-RU" sz="48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9587403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692696"/>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4900" b="1" dirty="0" smtClean="0">
                <a:solidFill>
                  <a:schemeClr val="accent6">
                    <a:lumMod val="50000"/>
                  </a:schemeClr>
                </a:solidFill>
                <a:latin typeface="Calibri" pitchFamily="34" charset="0"/>
              </a:rPr>
              <a:t>ФИНАНСОВ НАПРЕДЪК </a:t>
            </a:r>
            <a:br>
              <a:rPr lang="ru-RU" sz="4900" b="1" dirty="0" smtClean="0">
                <a:solidFill>
                  <a:schemeClr val="accent6">
                    <a:lumMod val="50000"/>
                  </a:schemeClr>
                </a:solidFill>
                <a:latin typeface="Calibri" pitchFamily="34" charset="0"/>
              </a:rPr>
            </a:br>
            <a:r>
              <a:rPr lang="ru-RU" sz="4900" b="1" dirty="0">
                <a:solidFill>
                  <a:schemeClr val="accent6">
                    <a:lumMod val="50000"/>
                  </a:schemeClr>
                </a:solidFill>
                <a:latin typeface="Calibri" pitchFamily="34" charset="0"/>
              </a:rPr>
              <a:t/>
            </a:r>
            <a:br>
              <a:rPr lang="ru-RU" sz="4900" b="1" dirty="0">
                <a:solidFill>
                  <a:schemeClr val="accent6">
                    <a:lumMod val="50000"/>
                  </a:schemeClr>
                </a:solidFill>
                <a:latin typeface="Calibri" pitchFamily="34" charset="0"/>
              </a:rPr>
            </a:br>
            <a:r>
              <a:rPr lang="ru-RU" sz="5300" dirty="0">
                <a:solidFill>
                  <a:schemeClr val="accent6">
                    <a:lumMod val="50000"/>
                  </a:schemeClr>
                </a:solidFill>
                <a:latin typeface="Calibri" pitchFamily="34" charset="0"/>
              </a:rPr>
              <a:t>До момента финансово </a:t>
            </a:r>
            <a:r>
              <a:rPr lang="ru-RU" sz="5300" dirty="0" err="1">
                <a:solidFill>
                  <a:schemeClr val="accent6">
                    <a:lumMod val="50000"/>
                  </a:schemeClr>
                </a:solidFill>
                <a:latin typeface="Calibri" pitchFamily="34" charset="0"/>
              </a:rPr>
              <a:t>изпълнение</a:t>
            </a:r>
            <a:r>
              <a:rPr lang="ru-RU" sz="5300" dirty="0">
                <a:solidFill>
                  <a:schemeClr val="accent6">
                    <a:lumMod val="50000"/>
                  </a:schemeClr>
                </a:solidFill>
                <a:latin typeface="Calibri" pitchFamily="34" charset="0"/>
              </a:rPr>
              <a:t> на проекта </a:t>
            </a:r>
            <a:r>
              <a:rPr lang="ru-RU" sz="5300" dirty="0" err="1">
                <a:solidFill>
                  <a:schemeClr val="accent6">
                    <a:lumMod val="50000"/>
                  </a:schemeClr>
                </a:solidFill>
                <a:latin typeface="Calibri" pitchFamily="34" charset="0"/>
              </a:rPr>
              <a:t>възлиза</a:t>
            </a:r>
            <a:r>
              <a:rPr lang="ru-RU" sz="5300" dirty="0">
                <a:solidFill>
                  <a:schemeClr val="accent6">
                    <a:lumMod val="50000"/>
                  </a:schemeClr>
                </a:solidFill>
                <a:latin typeface="Calibri" pitchFamily="34" charset="0"/>
              </a:rPr>
              <a:t> на </a:t>
            </a:r>
            <a:r>
              <a:rPr lang="ru-RU" sz="5300" b="1" u="sng" dirty="0">
                <a:solidFill>
                  <a:schemeClr val="accent6">
                    <a:lumMod val="50000"/>
                  </a:schemeClr>
                </a:solidFill>
                <a:latin typeface="Calibri" pitchFamily="34" charset="0"/>
              </a:rPr>
              <a:t>73.71% </a:t>
            </a:r>
            <a:r>
              <a:rPr lang="ru-RU" sz="5300" b="1" u="sng" dirty="0" smtClean="0">
                <a:solidFill>
                  <a:schemeClr val="accent6">
                    <a:lumMod val="50000"/>
                  </a:schemeClr>
                </a:solidFill>
                <a:latin typeface="Calibri" pitchFamily="34" charset="0"/>
              </a:rPr>
              <a:t/>
            </a:r>
            <a:br>
              <a:rPr lang="ru-RU" sz="5300" b="1" u="sng" dirty="0" smtClean="0">
                <a:solidFill>
                  <a:schemeClr val="accent6">
                    <a:lumMod val="50000"/>
                  </a:schemeClr>
                </a:solidFill>
                <a:latin typeface="Calibri" pitchFamily="34" charset="0"/>
              </a:rPr>
            </a:br>
            <a:r>
              <a:rPr lang="ru-RU" sz="5300" dirty="0" smtClean="0">
                <a:solidFill>
                  <a:schemeClr val="accent6">
                    <a:lumMod val="50000"/>
                  </a:schemeClr>
                </a:solidFill>
                <a:latin typeface="Calibri" pitchFamily="34" charset="0"/>
              </a:rPr>
              <a:t>(</a:t>
            </a:r>
            <a:r>
              <a:rPr lang="ru-RU" sz="5300" dirty="0" err="1">
                <a:solidFill>
                  <a:schemeClr val="accent6">
                    <a:lumMod val="50000"/>
                  </a:schemeClr>
                </a:solidFill>
                <a:latin typeface="Calibri" pitchFamily="34" charset="0"/>
              </a:rPr>
              <a:t>съотнесено</a:t>
            </a:r>
            <a:r>
              <a:rPr lang="ru-RU" sz="5300" dirty="0">
                <a:solidFill>
                  <a:schemeClr val="accent6">
                    <a:lumMod val="50000"/>
                  </a:schemeClr>
                </a:solidFill>
                <a:latin typeface="Calibri" pitchFamily="34" charset="0"/>
              </a:rPr>
              <a:t> </a:t>
            </a:r>
            <a:r>
              <a:rPr lang="ru-RU" sz="5300" dirty="0" err="1">
                <a:solidFill>
                  <a:schemeClr val="accent6">
                    <a:lumMod val="50000"/>
                  </a:schemeClr>
                </a:solidFill>
                <a:latin typeface="Calibri" pitchFamily="34" charset="0"/>
              </a:rPr>
              <a:t>към</a:t>
            </a:r>
            <a:r>
              <a:rPr lang="ru-RU" sz="5300" dirty="0">
                <a:solidFill>
                  <a:schemeClr val="accent6">
                    <a:lumMod val="50000"/>
                  </a:schemeClr>
                </a:solidFill>
                <a:latin typeface="Calibri" pitchFamily="34" charset="0"/>
              </a:rPr>
              <a:t> </a:t>
            </a:r>
            <a:r>
              <a:rPr lang="ru-RU" sz="5300" dirty="0" err="1">
                <a:solidFill>
                  <a:schemeClr val="accent6">
                    <a:lumMod val="50000"/>
                  </a:schemeClr>
                </a:solidFill>
                <a:latin typeface="Calibri" pitchFamily="34" charset="0"/>
              </a:rPr>
              <a:t>стойността</a:t>
            </a:r>
            <a:r>
              <a:rPr lang="ru-RU" sz="5300" dirty="0">
                <a:solidFill>
                  <a:schemeClr val="accent6">
                    <a:lumMod val="50000"/>
                  </a:schemeClr>
                </a:solidFill>
                <a:latin typeface="Calibri" pitchFamily="34" charset="0"/>
              </a:rPr>
              <a:t> на </a:t>
            </a:r>
            <a:r>
              <a:rPr lang="ru-RU" sz="5300" dirty="0" err="1">
                <a:solidFill>
                  <a:schemeClr val="accent6">
                    <a:lumMod val="50000"/>
                  </a:schemeClr>
                </a:solidFill>
                <a:latin typeface="Calibri" pitchFamily="34" charset="0"/>
              </a:rPr>
              <a:t>сключените</a:t>
            </a:r>
            <a:r>
              <a:rPr lang="ru-RU" sz="5300" dirty="0">
                <a:solidFill>
                  <a:schemeClr val="accent6">
                    <a:lumMod val="50000"/>
                  </a:schemeClr>
                </a:solidFill>
                <a:latin typeface="Calibri" pitchFamily="34" charset="0"/>
              </a:rPr>
              <a:t> договори</a:t>
            </a:r>
            <a:r>
              <a:rPr lang="ru-RU" sz="5300" dirty="0" smtClean="0">
                <a:solidFill>
                  <a:schemeClr val="accent6">
                    <a:lumMod val="50000"/>
                  </a:schemeClr>
                </a:solidFill>
                <a:latin typeface="Calibri" pitchFamily="34" charset="0"/>
              </a:rPr>
              <a:t>) </a:t>
            </a:r>
            <a:endParaRPr lang="ru-RU" sz="31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5783825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692696"/>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4900" dirty="0" err="1" smtClean="0">
                <a:solidFill>
                  <a:schemeClr val="accent6">
                    <a:lumMod val="50000"/>
                  </a:schemeClr>
                </a:solidFill>
                <a:latin typeface="Calibri" pitchFamily="34" charset="0"/>
              </a:rPr>
              <a:t>Ф</a:t>
            </a:r>
            <a:r>
              <a:rPr lang="ru-RU" sz="5300" dirty="0" err="1" smtClean="0">
                <a:solidFill>
                  <a:schemeClr val="accent6">
                    <a:lumMod val="50000"/>
                  </a:schemeClr>
                </a:solidFill>
                <a:latin typeface="Calibri" pitchFamily="34" charset="0"/>
              </a:rPr>
              <a:t>инансовото</a:t>
            </a:r>
            <a:r>
              <a:rPr lang="ru-RU" sz="5300" dirty="0" smtClean="0">
                <a:solidFill>
                  <a:schemeClr val="accent6">
                    <a:lumMod val="50000"/>
                  </a:schemeClr>
                </a:solidFill>
                <a:latin typeface="Calibri" pitchFamily="34" charset="0"/>
              </a:rPr>
              <a:t> </a:t>
            </a:r>
            <a:r>
              <a:rPr lang="ru-RU" sz="5300" dirty="0" err="1">
                <a:solidFill>
                  <a:schemeClr val="accent6">
                    <a:lumMod val="50000"/>
                  </a:schemeClr>
                </a:solidFill>
                <a:latin typeface="Calibri" pitchFamily="34" charset="0"/>
              </a:rPr>
              <a:t>изпълнение</a:t>
            </a:r>
            <a:r>
              <a:rPr lang="ru-RU" sz="5300" dirty="0">
                <a:solidFill>
                  <a:schemeClr val="accent6">
                    <a:lumMod val="50000"/>
                  </a:schemeClr>
                </a:solidFill>
                <a:latin typeface="Calibri" pitchFamily="34" charset="0"/>
              </a:rPr>
              <a:t> на </a:t>
            </a:r>
            <a:r>
              <a:rPr lang="ru-RU" sz="5300" dirty="0" smtClean="0">
                <a:solidFill>
                  <a:schemeClr val="accent6">
                    <a:lumMod val="50000"/>
                  </a:schemeClr>
                </a:solidFill>
                <a:latin typeface="Calibri" pitchFamily="34" charset="0"/>
              </a:rPr>
              <a:t>проекта, само </a:t>
            </a:r>
            <a:r>
              <a:rPr lang="ru-RU" sz="5300" dirty="0">
                <a:solidFill>
                  <a:schemeClr val="accent6">
                    <a:lumMod val="50000"/>
                  </a:schemeClr>
                </a:solidFill>
                <a:latin typeface="Calibri" pitchFamily="34" charset="0"/>
              </a:rPr>
              <a:t>за </a:t>
            </a:r>
            <a:r>
              <a:rPr lang="ru-RU" sz="5300" dirty="0" err="1">
                <a:solidFill>
                  <a:schemeClr val="accent6">
                    <a:lumMod val="50000"/>
                  </a:schemeClr>
                </a:solidFill>
                <a:latin typeface="Calibri" pitchFamily="34" charset="0"/>
              </a:rPr>
              <a:t>строителните</a:t>
            </a:r>
            <a:r>
              <a:rPr lang="ru-RU" sz="5300" dirty="0">
                <a:solidFill>
                  <a:schemeClr val="accent6">
                    <a:lumMod val="50000"/>
                  </a:schemeClr>
                </a:solidFill>
                <a:latin typeface="Calibri" pitchFamily="34" charset="0"/>
              </a:rPr>
              <a:t> </a:t>
            </a:r>
            <a:r>
              <a:rPr lang="ru-RU" sz="5300" dirty="0" err="1" smtClean="0">
                <a:solidFill>
                  <a:schemeClr val="accent6">
                    <a:lumMod val="50000"/>
                  </a:schemeClr>
                </a:solidFill>
                <a:latin typeface="Calibri" pitchFamily="34" charset="0"/>
              </a:rPr>
              <a:t>дейности</a:t>
            </a:r>
            <a:r>
              <a:rPr lang="ru-RU" sz="5300" dirty="0" smtClean="0">
                <a:solidFill>
                  <a:schemeClr val="accent6">
                    <a:lumMod val="50000"/>
                  </a:schemeClr>
                </a:solidFill>
                <a:latin typeface="Calibri" pitchFamily="34" charset="0"/>
              </a:rPr>
              <a:t>, </a:t>
            </a:r>
            <a:r>
              <a:rPr lang="ru-RU" sz="5300" dirty="0" err="1" smtClean="0">
                <a:solidFill>
                  <a:schemeClr val="accent6">
                    <a:lumMod val="50000"/>
                  </a:schemeClr>
                </a:solidFill>
                <a:latin typeface="Calibri" pitchFamily="34" charset="0"/>
              </a:rPr>
              <a:t>възлиза</a:t>
            </a:r>
            <a:r>
              <a:rPr lang="ru-RU" sz="5300" dirty="0" smtClean="0">
                <a:solidFill>
                  <a:schemeClr val="accent6">
                    <a:lumMod val="50000"/>
                  </a:schemeClr>
                </a:solidFill>
                <a:latin typeface="Calibri" pitchFamily="34" charset="0"/>
              </a:rPr>
              <a:t> </a:t>
            </a:r>
            <a:r>
              <a:rPr lang="ru-RU" sz="5300" dirty="0">
                <a:solidFill>
                  <a:schemeClr val="accent6">
                    <a:lumMod val="50000"/>
                  </a:schemeClr>
                </a:solidFill>
                <a:latin typeface="Calibri" pitchFamily="34" charset="0"/>
              </a:rPr>
              <a:t>на </a:t>
            </a:r>
            <a:r>
              <a:rPr lang="ru-RU" sz="5300" b="1" u="sng" dirty="0">
                <a:solidFill>
                  <a:schemeClr val="accent6">
                    <a:lumMod val="50000"/>
                  </a:schemeClr>
                </a:solidFill>
                <a:latin typeface="Calibri" pitchFamily="34" charset="0"/>
              </a:rPr>
              <a:t>74.42</a:t>
            </a:r>
            <a:r>
              <a:rPr lang="ru-RU" sz="5300" b="1" u="sng" dirty="0" smtClean="0">
                <a:solidFill>
                  <a:schemeClr val="accent6">
                    <a:lumMod val="50000"/>
                  </a:schemeClr>
                </a:solidFill>
                <a:latin typeface="Calibri" pitchFamily="34" charset="0"/>
              </a:rPr>
              <a:t>%.</a:t>
            </a:r>
            <a:endParaRPr lang="ru-RU" sz="31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7316514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332656"/>
            <a:ext cx="8568952" cy="2592288"/>
          </a:xfrm>
        </p:spPr>
        <p:txBody>
          <a:bodyPr>
            <a:normAutofit/>
          </a:bodyPr>
          <a:lstStyle/>
          <a:p>
            <a:r>
              <a:rPr lang="ru-RU" sz="4900" b="1" dirty="0" smtClean="0">
                <a:solidFill>
                  <a:schemeClr val="accent6">
                    <a:lumMod val="50000"/>
                  </a:schemeClr>
                </a:solidFill>
                <a:latin typeface="Calibri" pitchFamily="34" charset="0"/>
              </a:rPr>
              <a:t/>
            </a:r>
            <a:br>
              <a:rPr lang="ru-RU" sz="4900" b="1" dirty="0" smtClean="0">
                <a:solidFill>
                  <a:schemeClr val="accent6">
                    <a:lumMod val="50000"/>
                  </a:schemeClr>
                </a:solidFill>
                <a:latin typeface="Calibri" pitchFamily="34" charset="0"/>
              </a:rPr>
            </a:br>
            <a:r>
              <a:rPr lang="ru-RU" sz="4900" b="1" dirty="0">
                <a:solidFill>
                  <a:schemeClr val="accent6">
                    <a:lumMod val="50000"/>
                  </a:schemeClr>
                </a:solidFill>
                <a:latin typeface="Calibri" pitchFamily="34" charset="0"/>
              </a:rPr>
              <a:t/>
            </a:r>
            <a:br>
              <a:rPr lang="ru-RU" sz="4900" b="1" dirty="0">
                <a:solidFill>
                  <a:schemeClr val="accent6">
                    <a:lumMod val="50000"/>
                  </a:schemeClr>
                </a:solidFill>
                <a:latin typeface="Calibri" pitchFamily="34" charset="0"/>
              </a:rPr>
            </a:br>
            <a:endParaRPr lang="ru-RU" sz="3100" b="1" u="sng" dirty="0">
              <a:solidFill>
                <a:schemeClr val="accent6">
                  <a:lumMod val="50000"/>
                </a:schemeClr>
              </a:solidFill>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225105544"/>
              </p:ext>
            </p:extLst>
          </p:nvPr>
        </p:nvGraphicFramePr>
        <p:xfrm>
          <a:off x="179512" y="908720"/>
          <a:ext cx="8784977" cy="5832592"/>
        </p:xfrm>
        <a:graphic>
          <a:graphicData uri="http://schemas.openxmlformats.org/drawingml/2006/table">
            <a:tbl>
              <a:tblPr firstRow="1" firstCol="1" bandRow="1">
                <a:tableStyleId>{5C22544A-7EE6-4342-B048-85BDC9FD1C3A}</a:tableStyleId>
              </a:tblPr>
              <a:tblGrid>
                <a:gridCol w="2721542"/>
                <a:gridCol w="2463034"/>
                <a:gridCol w="2664296"/>
                <a:gridCol w="936105"/>
              </a:tblGrid>
              <a:tr h="598487">
                <a:tc>
                  <a:txBody>
                    <a:bodyPr/>
                    <a:lstStyle/>
                    <a:p>
                      <a:pPr>
                        <a:lnSpc>
                          <a:spcPct val="115000"/>
                        </a:lnSpc>
                        <a:spcAft>
                          <a:spcPts val="1000"/>
                        </a:spcAft>
                      </a:pPr>
                      <a:r>
                        <a:rPr lang="bg-BG" sz="1800" dirty="0" smtClean="0">
                          <a:effectLst/>
                          <a:latin typeface="Calibri" pitchFamily="34" charset="0"/>
                          <a:ea typeface="Calibri"/>
                          <a:cs typeface="Times New Roman"/>
                        </a:rPr>
                        <a:t>Договор </a:t>
                      </a:r>
                      <a:endParaRPr lang="bg-BG" sz="1800" dirty="0">
                        <a:effectLst/>
                        <a:latin typeface="Calibri" pitchFamily="34" charset="0"/>
                        <a:ea typeface="Calibri"/>
                        <a:cs typeface="Times New Roman"/>
                      </a:endParaRPr>
                    </a:p>
                  </a:txBody>
                  <a:tcPr marL="44450" marR="44450" marT="0" marB="0" anchor="ctr">
                    <a:solidFill>
                      <a:schemeClr val="accent6">
                        <a:lumMod val="60000"/>
                        <a:lumOff val="40000"/>
                      </a:schemeClr>
                    </a:solidFill>
                  </a:tcPr>
                </a:tc>
                <a:tc>
                  <a:txBody>
                    <a:bodyPr/>
                    <a:lstStyle/>
                    <a:p>
                      <a:pPr>
                        <a:lnSpc>
                          <a:spcPct val="115000"/>
                        </a:lnSpc>
                        <a:spcAft>
                          <a:spcPts val="1000"/>
                        </a:spcAft>
                      </a:pPr>
                      <a:r>
                        <a:rPr lang="bg-BG" sz="1800" dirty="0" smtClean="0">
                          <a:effectLst/>
                          <a:latin typeface="Calibri" pitchFamily="34" charset="0"/>
                          <a:ea typeface="Calibri"/>
                          <a:cs typeface="Times New Roman"/>
                        </a:rPr>
                        <a:t>Стойност </a:t>
                      </a:r>
                      <a:endParaRPr lang="bg-BG" sz="1800" dirty="0">
                        <a:effectLst/>
                        <a:latin typeface="Calibri" pitchFamily="34" charset="0"/>
                        <a:ea typeface="Calibri"/>
                        <a:cs typeface="Times New Roman"/>
                      </a:endParaRPr>
                    </a:p>
                  </a:txBody>
                  <a:tcPr marL="44450" marR="44450" marT="0" marB="0" anchor="ctr">
                    <a:solidFill>
                      <a:schemeClr val="accent6">
                        <a:lumMod val="60000"/>
                        <a:lumOff val="40000"/>
                      </a:schemeClr>
                    </a:solidFill>
                  </a:tcPr>
                </a:tc>
                <a:tc>
                  <a:txBody>
                    <a:bodyPr/>
                    <a:lstStyle/>
                    <a:p>
                      <a:pPr>
                        <a:lnSpc>
                          <a:spcPct val="115000"/>
                        </a:lnSpc>
                        <a:spcAft>
                          <a:spcPts val="1000"/>
                        </a:spcAft>
                      </a:pPr>
                      <a:r>
                        <a:rPr lang="bg-BG" sz="1800" dirty="0" smtClean="0">
                          <a:effectLst/>
                          <a:latin typeface="Calibri" pitchFamily="34" charset="0"/>
                          <a:ea typeface="Calibri"/>
                          <a:cs typeface="Times New Roman"/>
                        </a:rPr>
                        <a:t>Разплатени по ОПОС</a:t>
                      </a:r>
                      <a:endParaRPr lang="bg-BG" sz="1800" dirty="0">
                        <a:effectLst/>
                        <a:latin typeface="Calibri" pitchFamily="34" charset="0"/>
                        <a:ea typeface="Calibri"/>
                        <a:cs typeface="Times New Roman"/>
                      </a:endParaRPr>
                    </a:p>
                  </a:txBody>
                  <a:tcPr marL="44450" marR="44450" marT="0" marB="0" anchor="ctr">
                    <a:solidFill>
                      <a:schemeClr val="accent6">
                        <a:lumMod val="60000"/>
                        <a:lumOff val="40000"/>
                      </a:schemeClr>
                    </a:solidFill>
                  </a:tcPr>
                </a:tc>
                <a:tc>
                  <a:txBody>
                    <a:bodyPr/>
                    <a:lstStyle/>
                    <a:p>
                      <a:pPr>
                        <a:lnSpc>
                          <a:spcPct val="115000"/>
                        </a:lnSpc>
                        <a:spcAft>
                          <a:spcPts val="1000"/>
                        </a:spcAft>
                      </a:pPr>
                      <a:r>
                        <a:rPr lang="bg-BG" sz="1800" dirty="0" smtClean="0">
                          <a:effectLst/>
                          <a:latin typeface="Calibri" pitchFamily="34" charset="0"/>
                          <a:ea typeface="Calibri"/>
                          <a:cs typeface="Times New Roman"/>
                        </a:rPr>
                        <a:t>%</a:t>
                      </a:r>
                      <a:endParaRPr lang="bg-BG" sz="1800" dirty="0">
                        <a:effectLst/>
                        <a:latin typeface="Calibri" pitchFamily="34" charset="0"/>
                        <a:ea typeface="Calibri"/>
                        <a:cs typeface="Times New Roman"/>
                      </a:endParaRPr>
                    </a:p>
                  </a:txBody>
                  <a:tcPr marL="44450" marR="44450" marT="0" marB="0" anchor="ctr">
                    <a:solidFill>
                      <a:schemeClr val="accent6">
                        <a:lumMod val="60000"/>
                        <a:lumOff val="40000"/>
                      </a:schemeClr>
                    </a:solidFill>
                  </a:tcPr>
                </a:tc>
              </a:tr>
              <a:tr h="1045710">
                <a:tc>
                  <a:txBody>
                    <a:bodyPr/>
                    <a:lstStyle/>
                    <a:p>
                      <a:pPr>
                        <a:lnSpc>
                          <a:spcPct val="115000"/>
                        </a:lnSpc>
                        <a:spcAft>
                          <a:spcPts val="1000"/>
                        </a:spcAft>
                      </a:pPr>
                      <a:r>
                        <a:rPr lang="bg-BG" sz="2000" b="0" dirty="0">
                          <a:effectLst/>
                          <a:latin typeface="Calibri" pitchFamily="34" charset="0"/>
                        </a:rPr>
                        <a:t>Пречиствателна станция за питейни води</a:t>
                      </a:r>
                      <a:endParaRPr lang="bg-BG" sz="1800" b="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en-US" sz="2000" dirty="0">
                          <a:effectLst/>
                          <a:latin typeface="Calibri" pitchFamily="34" charset="0"/>
                        </a:rPr>
                        <a:t>12</a:t>
                      </a:r>
                      <a:r>
                        <a:rPr lang="bg-BG" sz="2000" dirty="0">
                          <a:effectLst/>
                          <a:latin typeface="Calibri" pitchFamily="34" charset="0"/>
                        </a:rPr>
                        <a:t> </a:t>
                      </a:r>
                      <a:r>
                        <a:rPr lang="en-US" sz="2000" dirty="0">
                          <a:effectLst/>
                          <a:latin typeface="Calibri" pitchFamily="34" charset="0"/>
                        </a:rPr>
                        <a:t>406 891.00 </a:t>
                      </a:r>
                      <a:endParaRPr lang="bg-BG" sz="180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bg-BG" sz="2000" dirty="0">
                          <a:solidFill>
                            <a:srgbClr val="000000"/>
                          </a:solidFill>
                          <a:effectLst/>
                          <a:latin typeface="Calibri"/>
                          <a:ea typeface="Calibri"/>
                          <a:cs typeface="Times New Roman"/>
                        </a:rPr>
                        <a:t>6 558 107.87</a:t>
                      </a:r>
                      <a:endParaRPr lang="bg-BG" sz="1800" dirty="0">
                        <a:effectLst/>
                        <a:latin typeface="Calibri"/>
                        <a:ea typeface="Calibri"/>
                        <a:cs typeface="Times New Roman"/>
                      </a:endParaRPr>
                    </a:p>
                  </a:txBody>
                  <a:tcPr marL="44450" marR="44450" marT="0" marB="0" anchor="ctr"/>
                </a:tc>
                <a:tc>
                  <a:txBody>
                    <a:bodyPr/>
                    <a:lstStyle/>
                    <a:p>
                      <a:pPr>
                        <a:lnSpc>
                          <a:spcPct val="115000"/>
                        </a:lnSpc>
                        <a:spcAft>
                          <a:spcPts val="1000"/>
                        </a:spcAft>
                      </a:pPr>
                      <a:r>
                        <a:rPr lang="en-US" sz="2000" dirty="0">
                          <a:solidFill>
                            <a:srgbClr val="000000"/>
                          </a:solidFill>
                          <a:effectLst/>
                          <a:latin typeface="Calibri"/>
                          <a:ea typeface="Calibri"/>
                          <a:cs typeface="Times New Roman"/>
                        </a:rPr>
                        <a:t> </a:t>
                      </a:r>
                      <a:r>
                        <a:rPr lang="bg-BG" sz="2000" dirty="0">
                          <a:solidFill>
                            <a:srgbClr val="000000"/>
                          </a:solidFill>
                          <a:effectLst/>
                          <a:latin typeface="Calibri"/>
                          <a:ea typeface="Calibri"/>
                          <a:cs typeface="Times New Roman"/>
                        </a:rPr>
                        <a:t>52.86</a:t>
                      </a:r>
                      <a:endParaRPr lang="bg-BG" sz="1800" dirty="0">
                        <a:effectLst/>
                        <a:latin typeface="Calibri"/>
                        <a:ea typeface="Calibri"/>
                        <a:cs typeface="Times New Roman"/>
                      </a:endParaRPr>
                    </a:p>
                  </a:txBody>
                  <a:tcPr marL="44450" marR="44450" marT="0" marB="0" anchor="ctr"/>
                </a:tc>
              </a:tr>
              <a:tr h="656972">
                <a:tc>
                  <a:txBody>
                    <a:bodyPr/>
                    <a:lstStyle/>
                    <a:p>
                      <a:pPr>
                        <a:lnSpc>
                          <a:spcPct val="115000"/>
                        </a:lnSpc>
                        <a:spcAft>
                          <a:spcPts val="1000"/>
                        </a:spcAft>
                      </a:pPr>
                      <a:r>
                        <a:rPr lang="en-US" sz="2000" b="0" dirty="0" err="1">
                          <a:effectLst/>
                          <a:latin typeface="Calibri" pitchFamily="34" charset="0"/>
                        </a:rPr>
                        <a:t>Етап</a:t>
                      </a:r>
                      <a:r>
                        <a:rPr lang="en-US" sz="2000" b="0" dirty="0">
                          <a:effectLst/>
                          <a:latin typeface="Calibri" pitchFamily="34" charset="0"/>
                        </a:rPr>
                        <a:t> 1</a:t>
                      </a:r>
                      <a:r>
                        <a:rPr lang="bg-BG" sz="2000" b="0" dirty="0">
                          <a:effectLst/>
                          <a:latin typeface="Calibri" pitchFamily="34" charset="0"/>
                        </a:rPr>
                        <a:t> от </a:t>
                      </a:r>
                      <a:r>
                        <a:rPr lang="bg-BG" sz="2000" b="0" dirty="0" err="1">
                          <a:effectLst/>
                          <a:latin typeface="Calibri" pitchFamily="34" charset="0"/>
                        </a:rPr>
                        <a:t>ВиК</a:t>
                      </a:r>
                      <a:r>
                        <a:rPr lang="bg-BG" sz="2000" b="0" dirty="0">
                          <a:effectLst/>
                          <a:latin typeface="Calibri" pitchFamily="34" charset="0"/>
                        </a:rPr>
                        <a:t> мрежата</a:t>
                      </a:r>
                      <a:endParaRPr lang="bg-BG" sz="1800" b="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en-US" sz="2000" dirty="0">
                          <a:effectLst/>
                          <a:latin typeface="Calibri" pitchFamily="34" charset="0"/>
                        </a:rPr>
                        <a:t>14</a:t>
                      </a:r>
                      <a:r>
                        <a:rPr lang="bg-BG" sz="2000" dirty="0">
                          <a:effectLst/>
                          <a:latin typeface="Calibri" pitchFamily="34" charset="0"/>
                        </a:rPr>
                        <a:t> </a:t>
                      </a:r>
                      <a:r>
                        <a:rPr lang="en-US" sz="2000" dirty="0">
                          <a:effectLst/>
                          <a:latin typeface="Calibri" pitchFamily="34" charset="0"/>
                        </a:rPr>
                        <a:t>706 621.62 </a:t>
                      </a:r>
                      <a:endParaRPr lang="bg-BG" sz="180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en-US" sz="2000" dirty="0">
                          <a:solidFill>
                            <a:srgbClr val="000000"/>
                          </a:solidFill>
                          <a:effectLst/>
                          <a:latin typeface="Calibri"/>
                          <a:ea typeface="Calibri"/>
                          <a:cs typeface="Times New Roman"/>
                        </a:rPr>
                        <a:t>13</a:t>
                      </a:r>
                      <a:r>
                        <a:rPr lang="bg-BG" sz="2000" dirty="0">
                          <a:solidFill>
                            <a:srgbClr val="000000"/>
                          </a:solidFill>
                          <a:effectLst/>
                          <a:latin typeface="Calibri"/>
                          <a:ea typeface="Calibri"/>
                          <a:cs typeface="Times New Roman"/>
                        </a:rPr>
                        <a:t> 185 390</a:t>
                      </a:r>
                      <a:r>
                        <a:rPr lang="en-US" sz="2000" dirty="0">
                          <a:solidFill>
                            <a:srgbClr val="000000"/>
                          </a:solidFill>
                          <a:effectLst/>
                          <a:latin typeface="Calibri"/>
                          <a:ea typeface="Calibri"/>
                          <a:cs typeface="Times New Roman"/>
                        </a:rPr>
                        <a:t>.</a:t>
                      </a:r>
                      <a:r>
                        <a:rPr lang="bg-BG" sz="2000" dirty="0">
                          <a:solidFill>
                            <a:srgbClr val="000000"/>
                          </a:solidFill>
                          <a:effectLst/>
                          <a:latin typeface="Calibri"/>
                          <a:ea typeface="Calibri"/>
                          <a:cs typeface="Times New Roman"/>
                        </a:rPr>
                        <a:t>18</a:t>
                      </a:r>
                      <a:endParaRPr lang="bg-BG" sz="1800" dirty="0">
                        <a:effectLst/>
                        <a:latin typeface="Calibri"/>
                        <a:ea typeface="Calibri"/>
                        <a:cs typeface="Times New Roman"/>
                      </a:endParaRPr>
                    </a:p>
                  </a:txBody>
                  <a:tcPr marL="44450" marR="44450" marT="0" marB="0" anchor="ctr"/>
                </a:tc>
                <a:tc>
                  <a:txBody>
                    <a:bodyPr/>
                    <a:lstStyle/>
                    <a:p>
                      <a:pPr>
                        <a:lnSpc>
                          <a:spcPct val="115000"/>
                        </a:lnSpc>
                        <a:spcAft>
                          <a:spcPts val="1000"/>
                        </a:spcAft>
                      </a:pPr>
                      <a:r>
                        <a:rPr lang="en-US" sz="2000" dirty="0">
                          <a:solidFill>
                            <a:srgbClr val="000000"/>
                          </a:solidFill>
                          <a:effectLst/>
                          <a:latin typeface="Calibri"/>
                          <a:ea typeface="Calibri"/>
                          <a:cs typeface="Times New Roman"/>
                        </a:rPr>
                        <a:t> 89.6</a:t>
                      </a:r>
                      <a:r>
                        <a:rPr lang="bg-BG" sz="2000" dirty="0">
                          <a:solidFill>
                            <a:srgbClr val="000000"/>
                          </a:solidFill>
                          <a:effectLst/>
                          <a:latin typeface="Calibri"/>
                          <a:ea typeface="Calibri"/>
                          <a:cs typeface="Times New Roman"/>
                        </a:rPr>
                        <a:t>6</a:t>
                      </a:r>
                      <a:endParaRPr lang="bg-BG" sz="1800" dirty="0">
                        <a:effectLst/>
                        <a:latin typeface="Calibri"/>
                        <a:ea typeface="Calibri"/>
                        <a:cs typeface="Times New Roman"/>
                      </a:endParaRPr>
                    </a:p>
                  </a:txBody>
                  <a:tcPr marL="44450" marR="44450" marT="0" marB="0" anchor="ctr"/>
                </a:tc>
              </a:tr>
              <a:tr h="871573">
                <a:tc>
                  <a:txBody>
                    <a:bodyPr/>
                    <a:lstStyle/>
                    <a:p>
                      <a:pPr>
                        <a:lnSpc>
                          <a:spcPct val="115000"/>
                        </a:lnSpc>
                        <a:spcAft>
                          <a:spcPts val="1000"/>
                        </a:spcAft>
                      </a:pPr>
                      <a:r>
                        <a:rPr lang="en-US" sz="2000" b="0" dirty="0" err="1">
                          <a:effectLst/>
                          <a:latin typeface="Calibri" pitchFamily="34" charset="0"/>
                        </a:rPr>
                        <a:t>Етап</a:t>
                      </a:r>
                      <a:r>
                        <a:rPr lang="en-US" sz="2000" b="0" dirty="0">
                          <a:effectLst/>
                          <a:latin typeface="Calibri" pitchFamily="34" charset="0"/>
                        </a:rPr>
                        <a:t> 2</a:t>
                      </a:r>
                      <a:r>
                        <a:rPr lang="en-US" sz="1800" b="0" dirty="0">
                          <a:effectLst/>
                          <a:latin typeface="Calibri" pitchFamily="34" charset="0"/>
                        </a:rPr>
                        <a:t> </a:t>
                      </a:r>
                      <a:r>
                        <a:rPr lang="en-US" sz="2000" b="0" dirty="0" err="1">
                          <a:effectLst/>
                          <a:latin typeface="Calibri" pitchFamily="34" charset="0"/>
                        </a:rPr>
                        <a:t>от</a:t>
                      </a:r>
                      <a:r>
                        <a:rPr lang="en-US" sz="2000" b="0" dirty="0">
                          <a:effectLst/>
                          <a:latin typeface="Calibri" pitchFamily="34" charset="0"/>
                        </a:rPr>
                        <a:t> </a:t>
                      </a:r>
                      <a:r>
                        <a:rPr lang="en-US" sz="2000" b="0" dirty="0" err="1">
                          <a:effectLst/>
                          <a:latin typeface="Calibri" pitchFamily="34" charset="0"/>
                        </a:rPr>
                        <a:t>ВиК</a:t>
                      </a:r>
                      <a:r>
                        <a:rPr lang="en-US" sz="2000" b="0" dirty="0">
                          <a:effectLst/>
                          <a:latin typeface="Calibri" pitchFamily="34" charset="0"/>
                        </a:rPr>
                        <a:t> </a:t>
                      </a:r>
                      <a:r>
                        <a:rPr lang="en-US" sz="2000" b="0" dirty="0" err="1">
                          <a:effectLst/>
                          <a:latin typeface="Calibri" pitchFamily="34" charset="0"/>
                        </a:rPr>
                        <a:t>мрежата</a:t>
                      </a:r>
                      <a:endParaRPr lang="bg-BG" sz="1800" b="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en-US" sz="2000" dirty="0">
                          <a:effectLst/>
                          <a:latin typeface="Calibri" pitchFamily="34" charset="0"/>
                        </a:rPr>
                        <a:t>15</a:t>
                      </a:r>
                      <a:r>
                        <a:rPr lang="bg-BG" sz="2000" dirty="0">
                          <a:effectLst/>
                          <a:latin typeface="Calibri" pitchFamily="34" charset="0"/>
                        </a:rPr>
                        <a:t> </a:t>
                      </a:r>
                      <a:r>
                        <a:rPr lang="en-US" sz="2000" dirty="0">
                          <a:effectLst/>
                          <a:latin typeface="Calibri" pitchFamily="34" charset="0"/>
                        </a:rPr>
                        <a:t>767 720.11 </a:t>
                      </a:r>
                      <a:endParaRPr lang="bg-BG" sz="180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bg-BG" sz="2000" dirty="0">
                          <a:solidFill>
                            <a:srgbClr val="000000"/>
                          </a:solidFill>
                          <a:effectLst/>
                          <a:latin typeface="Calibri"/>
                          <a:ea typeface="Calibri"/>
                          <a:cs typeface="Times New Roman"/>
                        </a:rPr>
                        <a:t>11 210 700.20</a:t>
                      </a:r>
                      <a:endParaRPr lang="bg-BG" sz="1800" dirty="0">
                        <a:effectLst/>
                        <a:latin typeface="Calibri"/>
                        <a:ea typeface="Calibri"/>
                        <a:cs typeface="Times New Roman"/>
                      </a:endParaRPr>
                    </a:p>
                  </a:txBody>
                  <a:tcPr marL="44450" marR="44450" marT="0" marB="0" anchor="ctr"/>
                </a:tc>
                <a:tc>
                  <a:txBody>
                    <a:bodyPr/>
                    <a:lstStyle/>
                    <a:p>
                      <a:pPr>
                        <a:lnSpc>
                          <a:spcPct val="115000"/>
                        </a:lnSpc>
                        <a:spcAft>
                          <a:spcPts val="1000"/>
                        </a:spcAft>
                      </a:pPr>
                      <a:r>
                        <a:rPr lang="en-US" sz="2000" dirty="0">
                          <a:solidFill>
                            <a:srgbClr val="000000"/>
                          </a:solidFill>
                          <a:effectLst/>
                          <a:latin typeface="Calibri"/>
                          <a:ea typeface="Calibri"/>
                          <a:cs typeface="Times New Roman"/>
                        </a:rPr>
                        <a:t> </a:t>
                      </a:r>
                      <a:r>
                        <a:rPr lang="bg-BG" sz="2000" dirty="0">
                          <a:solidFill>
                            <a:srgbClr val="000000"/>
                          </a:solidFill>
                          <a:effectLst/>
                          <a:latin typeface="Calibri"/>
                          <a:ea typeface="Calibri"/>
                          <a:cs typeface="Times New Roman"/>
                        </a:rPr>
                        <a:t>71.10</a:t>
                      </a:r>
                      <a:endParaRPr lang="bg-BG" sz="1800" dirty="0">
                        <a:effectLst/>
                        <a:latin typeface="Calibri"/>
                        <a:ea typeface="Calibri"/>
                        <a:cs typeface="Times New Roman"/>
                      </a:endParaRPr>
                    </a:p>
                  </a:txBody>
                  <a:tcPr marL="44450" marR="44450" marT="0" marB="0" anchor="ctr"/>
                </a:tc>
              </a:tr>
              <a:tr h="872471">
                <a:tc>
                  <a:txBody>
                    <a:bodyPr/>
                    <a:lstStyle/>
                    <a:p>
                      <a:pPr>
                        <a:lnSpc>
                          <a:spcPct val="115000"/>
                        </a:lnSpc>
                        <a:spcAft>
                          <a:spcPts val="1000"/>
                        </a:spcAft>
                      </a:pPr>
                      <a:r>
                        <a:rPr lang="en-US" sz="2000" b="0" dirty="0" err="1">
                          <a:effectLst/>
                          <a:latin typeface="Calibri" pitchFamily="34" charset="0"/>
                        </a:rPr>
                        <a:t>Етап</a:t>
                      </a:r>
                      <a:r>
                        <a:rPr lang="en-US" sz="2000" b="0" dirty="0">
                          <a:effectLst/>
                          <a:latin typeface="Calibri" pitchFamily="34" charset="0"/>
                        </a:rPr>
                        <a:t> 3</a:t>
                      </a:r>
                      <a:r>
                        <a:rPr lang="en-US" sz="1800" b="0" dirty="0">
                          <a:effectLst/>
                          <a:latin typeface="Calibri" pitchFamily="34" charset="0"/>
                        </a:rPr>
                        <a:t> </a:t>
                      </a:r>
                      <a:r>
                        <a:rPr lang="en-US" sz="2000" b="0" dirty="0" err="1">
                          <a:effectLst/>
                          <a:latin typeface="Calibri" pitchFamily="34" charset="0"/>
                        </a:rPr>
                        <a:t>от</a:t>
                      </a:r>
                      <a:r>
                        <a:rPr lang="en-US" sz="2000" b="0" dirty="0">
                          <a:effectLst/>
                          <a:latin typeface="Calibri" pitchFamily="34" charset="0"/>
                        </a:rPr>
                        <a:t> </a:t>
                      </a:r>
                      <a:r>
                        <a:rPr lang="en-US" sz="2000" b="0" dirty="0" err="1">
                          <a:effectLst/>
                          <a:latin typeface="Calibri" pitchFamily="34" charset="0"/>
                        </a:rPr>
                        <a:t>ВиК</a:t>
                      </a:r>
                      <a:r>
                        <a:rPr lang="en-US" sz="2000" b="0" dirty="0">
                          <a:effectLst/>
                          <a:latin typeface="Calibri" pitchFamily="34" charset="0"/>
                        </a:rPr>
                        <a:t> </a:t>
                      </a:r>
                      <a:r>
                        <a:rPr lang="en-US" sz="2000" b="0" dirty="0" err="1">
                          <a:effectLst/>
                          <a:latin typeface="Calibri" pitchFamily="34" charset="0"/>
                        </a:rPr>
                        <a:t>мрежата</a:t>
                      </a:r>
                      <a:endParaRPr lang="bg-BG" sz="1800" b="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en-US" sz="2000" dirty="0">
                          <a:effectLst/>
                          <a:latin typeface="Calibri" pitchFamily="34" charset="0"/>
                        </a:rPr>
                        <a:t>13</a:t>
                      </a:r>
                      <a:r>
                        <a:rPr lang="bg-BG" sz="2000" dirty="0">
                          <a:effectLst/>
                          <a:latin typeface="Calibri" pitchFamily="34" charset="0"/>
                        </a:rPr>
                        <a:t> </a:t>
                      </a:r>
                      <a:r>
                        <a:rPr lang="en-US" sz="2000" dirty="0">
                          <a:effectLst/>
                          <a:latin typeface="Calibri" pitchFamily="34" charset="0"/>
                        </a:rPr>
                        <a:t>428 385.98 </a:t>
                      </a:r>
                      <a:endParaRPr lang="bg-BG" sz="180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bg-BG" sz="2000" dirty="0">
                          <a:solidFill>
                            <a:srgbClr val="000000"/>
                          </a:solidFill>
                          <a:effectLst/>
                          <a:latin typeface="Calibri"/>
                          <a:ea typeface="Calibri"/>
                          <a:cs typeface="Times New Roman"/>
                        </a:rPr>
                        <a:t>9 345 997.60</a:t>
                      </a:r>
                      <a:endParaRPr lang="bg-BG" sz="1800" dirty="0">
                        <a:effectLst/>
                        <a:latin typeface="Calibri"/>
                        <a:ea typeface="Calibri"/>
                        <a:cs typeface="Times New Roman"/>
                      </a:endParaRPr>
                    </a:p>
                  </a:txBody>
                  <a:tcPr marL="44450" marR="44450" marT="0" marB="0" anchor="ctr"/>
                </a:tc>
                <a:tc>
                  <a:txBody>
                    <a:bodyPr/>
                    <a:lstStyle/>
                    <a:p>
                      <a:pPr>
                        <a:lnSpc>
                          <a:spcPct val="115000"/>
                        </a:lnSpc>
                        <a:spcAft>
                          <a:spcPts val="1000"/>
                        </a:spcAft>
                      </a:pPr>
                      <a:r>
                        <a:rPr lang="en-US" sz="2000" dirty="0">
                          <a:solidFill>
                            <a:srgbClr val="000000"/>
                          </a:solidFill>
                          <a:effectLst/>
                          <a:latin typeface="Calibri"/>
                          <a:ea typeface="Calibri"/>
                          <a:cs typeface="Times New Roman"/>
                        </a:rPr>
                        <a:t> </a:t>
                      </a:r>
                      <a:r>
                        <a:rPr lang="bg-BG" sz="2000" dirty="0">
                          <a:solidFill>
                            <a:srgbClr val="000000"/>
                          </a:solidFill>
                          <a:effectLst/>
                          <a:latin typeface="Calibri"/>
                          <a:ea typeface="Calibri"/>
                          <a:cs typeface="Times New Roman"/>
                        </a:rPr>
                        <a:t>69.60</a:t>
                      </a:r>
                      <a:endParaRPr lang="bg-BG" sz="1800" dirty="0">
                        <a:effectLst/>
                        <a:latin typeface="Calibri"/>
                        <a:ea typeface="Calibri"/>
                        <a:cs typeface="Times New Roman"/>
                      </a:endParaRPr>
                    </a:p>
                  </a:txBody>
                  <a:tcPr marL="44450" marR="44450" marT="0" marB="0" anchor="ctr"/>
                </a:tc>
              </a:tr>
              <a:tr h="985458">
                <a:tc>
                  <a:txBody>
                    <a:bodyPr/>
                    <a:lstStyle/>
                    <a:p>
                      <a:pPr>
                        <a:lnSpc>
                          <a:spcPct val="115000"/>
                        </a:lnSpc>
                        <a:spcAft>
                          <a:spcPts val="1000"/>
                        </a:spcAft>
                      </a:pPr>
                      <a:r>
                        <a:rPr lang="en-US" sz="2000" b="0" dirty="0" err="1">
                          <a:effectLst/>
                          <a:latin typeface="Calibri" pitchFamily="34" charset="0"/>
                        </a:rPr>
                        <a:t>Пречиствателна</a:t>
                      </a:r>
                      <a:r>
                        <a:rPr lang="en-US" sz="2000" b="0" dirty="0">
                          <a:effectLst/>
                          <a:latin typeface="Calibri" pitchFamily="34" charset="0"/>
                        </a:rPr>
                        <a:t> </a:t>
                      </a:r>
                      <a:r>
                        <a:rPr lang="en-US" sz="2000" b="0" dirty="0" err="1">
                          <a:effectLst/>
                          <a:latin typeface="Calibri" pitchFamily="34" charset="0"/>
                        </a:rPr>
                        <a:t>станция</a:t>
                      </a:r>
                      <a:r>
                        <a:rPr lang="en-US" sz="2000" b="0" dirty="0">
                          <a:effectLst/>
                          <a:latin typeface="Calibri" pitchFamily="34" charset="0"/>
                        </a:rPr>
                        <a:t> </a:t>
                      </a:r>
                      <a:r>
                        <a:rPr lang="en-US" sz="2000" b="0" dirty="0" err="1">
                          <a:effectLst/>
                          <a:latin typeface="Calibri" pitchFamily="34" charset="0"/>
                        </a:rPr>
                        <a:t>за</a:t>
                      </a:r>
                      <a:r>
                        <a:rPr lang="en-US" sz="2000" b="0" dirty="0">
                          <a:effectLst/>
                          <a:latin typeface="Calibri" pitchFamily="34" charset="0"/>
                        </a:rPr>
                        <a:t> </a:t>
                      </a:r>
                      <a:r>
                        <a:rPr lang="bg-BG" sz="2000" b="0" dirty="0">
                          <a:effectLst/>
                          <a:latin typeface="Calibri" pitchFamily="34" charset="0"/>
                        </a:rPr>
                        <a:t>отпадъчни</a:t>
                      </a:r>
                      <a:r>
                        <a:rPr lang="en-US" sz="2000" b="0" dirty="0">
                          <a:effectLst/>
                          <a:latin typeface="Calibri" pitchFamily="34" charset="0"/>
                        </a:rPr>
                        <a:t> </a:t>
                      </a:r>
                      <a:r>
                        <a:rPr lang="en-US" sz="2000" b="0" dirty="0" err="1">
                          <a:effectLst/>
                          <a:latin typeface="Calibri" pitchFamily="34" charset="0"/>
                        </a:rPr>
                        <a:t>води</a:t>
                      </a:r>
                      <a:endParaRPr lang="bg-BG" sz="1800" b="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en-US" sz="2000" dirty="0" smtClean="0">
                          <a:effectLst/>
                          <a:latin typeface="Calibri" pitchFamily="34" charset="0"/>
                        </a:rPr>
                        <a:t>23</a:t>
                      </a:r>
                      <a:r>
                        <a:rPr lang="bg-BG" sz="2000" dirty="0" smtClean="0">
                          <a:effectLst/>
                          <a:latin typeface="Calibri" pitchFamily="34" charset="0"/>
                        </a:rPr>
                        <a:t> </a:t>
                      </a:r>
                      <a:r>
                        <a:rPr lang="en-US" sz="2000" dirty="0" smtClean="0">
                          <a:effectLst/>
                          <a:latin typeface="Calibri" pitchFamily="34" charset="0"/>
                        </a:rPr>
                        <a:t>210</a:t>
                      </a:r>
                      <a:r>
                        <a:rPr lang="bg-BG" sz="2000" dirty="0" smtClean="0">
                          <a:effectLst/>
                          <a:latin typeface="Calibri" pitchFamily="34" charset="0"/>
                        </a:rPr>
                        <a:t> </a:t>
                      </a:r>
                      <a:r>
                        <a:rPr lang="en-US" sz="2000" dirty="0" smtClean="0">
                          <a:effectLst/>
                          <a:latin typeface="Calibri" pitchFamily="34" charset="0"/>
                        </a:rPr>
                        <a:t>296.78</a:t>
                      </a:r>
                      <a:r>
                        <a:rPr lang="en-US" sz="2000" dirty="0">
                          <a:effectLst/>
                          <a:latin typeface="Calibri" pitchFamily="34" charset="0"/>
                        </a:rPr>
                        <a:t> </a:t>
                      </a:r>
                      <a:endParaRPr lang="bg-BG" sz="1800" dirty="0">
                        <a:effectLst/>
                        <a:latin typeface="Calibri" pitchFamily="34" charset="0"/>
                        <a:ea typeface="Calibri"/>
                        <a:cs typeface="Times New Roman"/>
                      </a:endParaRPr>
                    </a:p>
                  </a:txBody>
                  <a:tcPr marL="44450" marR="44450" marT="0" marB="0" anchor="ctr"/>
                </a:tc>
                <a:tc>
                  <a:txBody>
                    <a:bodyPr/>
                    <a:lstStyle/>
                    <a:p>
                      <a:pPr>
                        <a:lnSpc>
                          <a:spcPct val="115000"/>
                        </a:lnSpc>
                        <a:spcAft>
                          <a:spcPts val="1000"/>
                        </a:spcAft>
                      </a:pPr>
                      <a:r>
                        <a:rPr lang="bg-BG" sz="2000" dirty="0" smtClean="0">
                          <a:solidFill>
                            <a:srgbClr val="000000"/>
                          </a:solidFill>
                          <a:effectLst/>
                          <a:latin typeface="Calibri"/>
                          <a:ea typeface="Calibri"/>
                          <a:cs typeface="Times New Roman"/>
                        </a:rPr>
                        <a:t>18 875 883.56</a:t>
                      </a:r>
                      <a:endParaRPr lang="bg-BG" sz="1800" dirty="0">
                        <a:effectLst/>
                        <a:latin typeface="Calibri"/>
                        <a:ea typeface="Calibri"/>
                        <a:cs typeface="Times New Roman"/>
                      </a:endParaRPr>
                    </a:p>
                  </a:txBody>
                  <a:tcPr marL="44450" marR="44450" marT="0" marB="0" anchor="ctr"/>
                </a:tc>
                <a:tc>
                  <a:txBody>
                    <a:bodyPr/>
                    <a:lstStyle/>
                    <a:p>
                      <a:pPr>
                        <a:lnSpc>
                          <a:spcPct val="115000"/>
                        </a:lnSpc>
                        <a:spcAft>
                          <a:spcPts val="1000"/>
                        </a:spcAft>
                      </a:pPr>
                      <a:r>
                        <a:rPr lang="en-US" sz="2000" dirty="0">
                          <a:solidFill>
                            <a:srgbClr val="000000"/>
                          </a:solidFill>
                          <a:effectLst/>
                          <a:latin typeface="Calibri"/>
                          <a:ea typeface="Calibri"/>
                          <a:cs typeface="Times New Roman"/>
                        </a:rPr>
                        <a:t> </a:t>
                      </a:r>
                      <a:r>
                        <a:rPr lang="bg-BG" sz="2000" dirty="0" smtClean="0">
                          <a:solidFill>
                            <a:srgbClr val="000000"/>
                          </a:solidFill>
                          <a:effectLst/>
                          <a:latin typeface="Calibri"/>
                          <a:ea typeface="Calibri"/>
                          <a:cs typeface="Times New Roman"/>
                        </a:rPr>
                        <a:t>81.33</a:t>
                      </a:r>
                      <a:endParaRPr lang="bg-BG" sz="1800" dirty="0">
                        <a:effectLst/>
                        <a:latin typeface="Calibri"/>
                        <a:ea typeface="Calibri"/>
                        <a:cs typeface="Times New Roman"/>
                      </a:endParaRPr>
                    </a:p>
                  </a:txBody>
                  <a:tcPr marL="44450" marR="44450" marT="0" marB="0" anchor="ctr"/>
                </a:tc>
              </a:tr>
              <a:tr h="729969">
                <a:tc>
                  <a:txBody>
                    <a:bodyPr/>
                    <a:lstStyle/>
                    <a:p>
                      <a:pPr algn="l">
                        <a:lnSpc>
                          <a:spcPct val="115000"/>
                        </a:lnSpc>
                        <a:spcAft>
                          <a:spcPts val="1000"/>
                        </a:spcAft>
                      </a:pPr>
                      <a:r>
                        <a:rPr lang="bg-BG" sz="2400" b="0" dirty="0">
                          <a:effectLst/>
                          <a:latin typeface="Calibri" pitchFamily="34" charset="0"/>
                        </a:rPr>
                        <a:t>         </a:t>
                      </a:r>
                      <a:r>
                        <a:rPr lang="bg-BG" sz="2400" b="0" dirty="0" smtClean="0">
                          <a:effectLst/>
                          <a:latin typeface="Calibri" pitchFamily="34" charset="0"/>
                        </a:rPr>
                        <a:t>              </a:t>
                      </a:r>
                      <a:r>
                        <a:rPr lang="bg-BG" sz="2400" b="0" dirty="0">
                          <a:effectLst/>
                          <a:latin typeface="Calibri" pitchFamily="34" charset="0"/>
                        </a:rPr>
                        <a:t>ОБЩО</a:t>
                      </a:r>
                      <a:endParaRPr lang="bg-BG" sz="1800" b="0" dirty="0">
                        <a:effectLst/>
                        <a:latin typeface="Calibri" pitchFamily="34" charset="0"/>
                        <a:ea typeface="Calibri"/>
                        <a:cs typeface="Times New Roman"/>
                      </a:endParaRPr>
                    </a:p>
                  </a:txBody>
                  <a:tcPr marL="44450" marR="44450" marT="0" marB="0" anchor="ctr"/>
                </a:tc>
                <a:tc>
                  <a:txBody>
                    <a:bodyPr/>
                    <a:lstStyle/>
                    <a:p>
                      <a:pPr algn="l">
                        <a:lnSpc>
                          <a:spcPct val="115000"/>
                        </a:lnSpc>
                        <a:spcAft>
                          <a:spcPts val="1000"/>
                        </a:spcAft>
                      </a:pPr>
                      <a:r>
                        <a:rPr lang="en-US" sz="2000" dirty="0" smtClean="0">
                          <a:effectLst/>
                          <a:latin typeface="Calibri" pitchFamily="34" charset="0"/>
                        </a:rPr>
                        <a:t>79</a:t>
                      </a:r>
                      <a:r>
                        <a:rPr lang="bg-BG" sz="2000" dirty="0" smtClean="0">
                          <a:effectLst/>
                          <a:latin typeface="Calibri" pitchFamily="34" charset="0"/>
                        </a:rPr>
                        <a:t> </a:t>
                      </a:r>
                      <a:r>
                        <a:rPr lang="en-US" sz="2000" dirty="0" smtClean="0">
                          <a:effectLst/>
                          <a:latin typeface="Calibri" pitchFamily="34" charset="0"/>
                        </a:rPr>
                        <a:t>519</a:t>
                      </a:r>
                      <a:r>
                        <a:rPr lang="bg-BG" sz="2000" dirty="0" smtClean="0">
                          <a:effectLst/>
                          <a:latin typeface="Calibri" pitchFamily="34" charset="0"/>
                        </a:rPr>
                        <a:t> </a:t>
                      </a:r>
                      <a:r>
                        <a:rPr lang="en-US" sz="2000" dirty="0" smtClean="0">
                          <a:effectLst/>
                          <a:latin typeface="Calibri" pitchFamily="34" charset="0"/>
                        </a:rPr>
                        <a:t>915.49</a:t>
                      </a:r>
                      <a:endParaRPr lang="bg-BG" sz="1800" dirty="0">
                        <a:effectLst/>
                        <a:latin typeface="Calibri" pitchFamily="34" charset="0"/>
                        <a:ea typeface="Calibri"/>
                        <a:cs typeface="Times New Roman"/>
                      </a:endParaRPr>
                    </a:p>
                  </a:txBody>
                  <a:tcPr marL="44450" marR="44450" marT="0" marB="0"/>
                </a:tc>
                <a:tc>
                  <a:txBody>
                    <a:bodyPr/>
                    <a:lstStyle/>
                    <a:p>
                      <a:pPr>
                        <a:lnSpc>
                          <a:spcPct val="115000"/>
                        </a:lnSpc>
                        <a:spcAft>
                          <a:spcPts val="1000"/>
                        </a:spcAft>
                      </a:pPr>
                      <a:r>
                        <a:rPr lang="en-US" sz="2000">
                          <a:solidFill>
                            <a:srgbClr val="000000"/>
                          </a:solidFill>
                          <a:effectLst/>
                          <a:latin typeface="Calibri"/>
                          <a:ea typeface="Calibri"/>
                          <a:cs typeface="Times New Roman"/>
                        </a:rPr>
                        <a:t>59 176 079.68</a:t>
                      </a:r>
                      <a:endParaRPr lang="bg-BG" sz="1800">
                        <a:effectLst/>
                        <a:latin typeface="Calibri"/>
                        <a:ea typeface="Calibri"/>
                        <a:cs typeface="Times New Roman"/>
                      </a:endParaRPr>
                    </a:p>
                  </a:txBody>
                  <a:tcPr marL="44450" marR="44450" marT="0" marB="0"/>
                </a:tc>
                <a:tc>
                  <a:txBody>
                    <a:bodyPr/>
                    <a:lstStyle/>
                    <a:p>
                      <a:pPr>
                        <a:lnSpc>
                          <a:spcPct val="115000"/>
                        </a:lnSpc>
                        <a:spcAft>
                          <a:spcPts val="1000"/>
                        </a:spcAft>
                      </a:pPr>
                      <a:r>
                        <a:rPr lang="en-US" sz="2000" dirty="0">
                          <a:solidFill>
                            <a:srgbClr val="000000"/>
                          </a:solidFill>
                          <a:effectLst/>
                          <a:latin typeface="Calibri"/>
                          <a:ea typeface="Calibri"/>
                          <a:cs typeface="Times New Roman"/>
                        </a:rPr>
                        <a:t> </a:t>
                      </a:r>
                      <a:r>
                        <a:rPr lang="bg-BG" sz="2000" dirty="0">
                          <a:solidFill>
                            <a:srgbClr val="000000"/>
                          </a:solidFill>
                          <a:effectLst/>
                          <a:latin typeface="Calibri"/>
                          <a:ea typeface="Calibri"/>
                          <a:cs typeface="Times New Roman"/>
                        </a:rPr>
                        <a:t>7</a:t>
                      </a:r>
                      <a:r>
                        <a:rPr lang="en-US" sz="2000" dirty="0">
                          <a:solidFill>
                            <a:srgbClr val="000000"/>
                          </a:solidFill>
                          <a:effectLst/>
                          <a:latin typeface="Calibri"/>
                          <a:ea typeface="Calibri"/>
                          <a:cs typeface="Times New Roman"/>
                        </a:rPr>
                        <a:t>4</a:t>
                      </a:r>
                      <a:r>
                        <a:rPr lang="bg-BG" sz="2000" dirty="0">
                          <a:solidFill>
                            <a:srgbClr val="000000"/>
                          </a:solidFill>
                          <a:effectLst/>
                          <a:latin typeface="Calibri"/>
                          <a:ea typeface="Calibri"/>
                          <a:cs typeface="Times New Roman"/>
                        </a:rPr>
                        <a:t>.</a:t>
                      </a:r>
                      <a:r>
                        <a:rPr lang="en-US" sz="2000" dirty="0">
                          <a:solidFill>
                            <a:srgbClr val="000000"/>
                          </a:solidFill>
                          <a:effectLst/>
                          <a:latin typeface="Calibri"/>
                          <a:ea typeface="Calibri"/>
                          <a:cs typeface="Times New Roman"/>
                        </a:rPr>
                        <a:t>42</a:t>
                      </a:r>
                      <a:endParaRPr lang="bg-BG" sz="1800" dirty="0">
                        <a:effectLst/>
                        <a:latin typeface="Calibri"/>
                        <a:ea typeface="Calibri"/>
                        <a:cs typeface="Times New Roman"/>
                      </a:endParaRPr>
                    </a:p>
                  </a:txBody>
                  <a:tcPr marL="44450" marR="44450" marT="0" marB="0"/>
                </a:tc>
              </a:tr>
            </a:tbl>
          </a:graphicData>
        </a:graphic>
      </p:graphicFrame>
    </p:spTree>
    <p:extLst>
      <p:ext uri="{BB962C8B-B14F-4D97-AF65-F5344CB8AC3E}">
        <p14:creationId xmlns:p14="http://schemas.microsoft.com/office/powerpoint/2010/main" val="19542623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485404"/>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5300" dirty="0" err="1" smtClean="0">
                <a:solidFill>
                  <a:schemeClr val="accent6">
                    <a:lumMod val="50000"/>
                  </a:schemeClr>
                </a:solidFill>
                <a:latin typeface="Calibri" pitchFamily="34" charset="0"/>
              </a:rPr>
              <a:t>Налични</a:t>
            </a:r>
            <a:r>
              <a:rPr lang="ru-RU" sz="5300" dirty="0" smtClean="0">
                <a:solidFill>
                  <a:schemeClr val="accent6">
                    <a:lumMod val="50000"/>
                  </a:schemeClr>
                </a:solidFill>
                <a:latin typeface="Calibri" pitchFamily="34" charset="0"/>
              </a:rPr>
              <a:t> </a:t>
            </a:r>
            <a:r>
              <a:rPr lang="ru-RU" sz="5300" dirty="0">
                <a:solidFill>
                  <a:schemeClr val="accent6">
                    <a:lumMod val="50000"/>
                  </a:schemeClr>
                </a:solidFill>
                <a:latin typeface="Calibri" pitchFamily="34" charset="0"/>
              </a:rPr>
              <a:t>средства по </a:t>
            </a:r>
            <a:r>
              <a:rPr lang="ru-RU" sz="5300" dirty="0" err="1">
                <a:solidFill>
                  <a:schemeClr val="accent6">
                    <a:lumMod val="50000"/>
                  </a:schemeClr>
                </a:solidFill>
                <a:latin typeface="Calibri" pitchFamily="34" charset="0"/>
              </a:rPr>
              <a:t>сметката</a:t>
            </a:r>
            <a:r>
              <a:rPr lang="ru-RU" sz="5300" dirty="0">
                <a:solidFill>
                  <a:schemeClr val="accent6">
                    <a:lumMod val="50000"/>
                  </a:schemeClr>
                </a:solidFill>
                <a:latin typeface="Calibri" pitchFamily="34" charset="0"/>
              </a:rPr>
              <a:t> на проекта – </a:t>
            </a:r>
            <a:r>
              <a:rPr lang="ru-RU" sz="5300" b="1" u="sng" dirty="0">
                <a:solidFill>
                  <a:schemeClr val="accent6">
                    <a:lumMod val="50000"/>
                  </a:schemeClr>
                </a:solidFill>
                <a:latin typeface="Calibri" pitchFamily="34" charset="0"/>
              </a:rPr>
              <a:t>11 </a:t>
            </a:r>
            <a:r>
              <a:rPr lang="ru-RU" sz="5300" b="1" u="sng" dirty="0" smtClean="0">
                <a:solidFill>
                  <a:schemeClr val="accent6">
                    <a:lumMod val="50000"/>
                  </a:schemeClr>
                </a:solidFill>
                <a:latin typeface="Calibri" pitchFamily="34" charset="0"/>
              </a:rPr>
              <a:t>млн. </a:t>
            </a:r>
            <a:r>
              <a:rPr lang="ru-RU" sz="5300" b="1" u="sng" dirty="0" err="1" smtClean="0">
                <a:solidFill>
                  <a:schemeClr val="accent6">
                    <a:lumMod val="50000"/>
                  </a:schemeClr>
                </a:solidFill>
                <a:latin typeface="Calibri" pitchFamily="34" charset="0"/>
              </a:rPr>
              <a:t>лв</a:t>
            </a:r>
            <a:r>
              <a:rPr lang="ru-RU" sz="5300" b="1" u="sng" dirty="0">
                <a:solidFill>
                  <a:schemeClr val="accent6">
                    <a:lumMod val="50000"/>
                  </a:schemeClr>
                </a:solidFill>
                <a:latin typeface="Calibri" pitchFamily="34" charset="0"/>
              </a:rPr>
              <a:t>.</a:t>
            </a:r>
            <a:br>
              <a:rPr lang="ru-RU" sz="5300" b="1" u="sng" dirty="0">
                <a:solidFill>
                  <a:schemeClr val="accent6">
                    <a:lumMod val="50000"/>
                  </a:schemeClr>
                </a:solidFill>
                <a:latin typeface="Calibri" pitchFamily="34" charset="0"/>
              </a:rPr>
            </a:br>
            <a:r>
              <a:rPr lang="ru-RU" sz="5300" dirty="0" smtClean="0">
                <a:solidFill>
                  <a:schemeClr val="accent6">
                    <a:lumMod val="50000"/>
                  </a:schemeClr>
                </a:solidFill>
                <a:latin typeface="Calibri" pitchFamily="34" charset="0"/>
              </a:rPr>
              <a:t/>
            </a:r>
            <a:br>
              <a:rPr lang="ru-RU" sz="5300" dirty="0" smtClean="0">
                <a:solidFill>
                  <a:schemeClr val="accent6">
                    <a:lumMod val="50000"/>
                  </a:schemeClr>
                </a:solidFill>
                <a:latin typeface="Calibri" pitchFamily="34" charset="0"/>
              </a:rPr>
            </a:br>
            <a:endParaRPr lang="ru-RU" sz="53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3200210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692696"/>
            <a:ext cx="8568952" cy="3815804"/>
          </a:xfrm>
        </p:spPr>
        <p:txBody>
          <a:bodyPr>
            <a:normAutofit/>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b="1" dirty="0" smtClean="0">
                <a:solidFill>
                  <a:schemeClr val="accent6">
                    <a:lumMod val="50000"/>
                  </a:schemeClr>
                </a:solidFill>
                <a:latin typeface="Calibri" pitchFamily="34" charset="0"/>
              </a:rPr>
              <a:t>ФИНАНСОВИ КОРЕКЦИИ</a:t>
            </a:r>
            <a:br>
              <a:rPr lang="ru-RU" b="1" dirty="0" smtClean="0">
                <a:solidFill>
                  <a:schemeClr val="accent6">
                    <a:lumMod val="50000"/>
                  </a:schemeClr>
                </a:solidFill>
                <a:latin typeface="Calibri" pitchFamily="34" charset="0"/>
              </a:rPr>
            </a:br>
            <a:r>
              <a:rPr lang="ru-RU" b="1" dirty="0">
                <a:solidFill>
                  <a:schemeClr val="accent6">
                    <a:lumMod val="50000"/>
                  </a:schemeClr>
                </a:solidFill>
                <a:latin typeface="Calibri" pitchFamily="34" charset="0"/>
              </a:rPr>
              <a:t/>
            </a:r>
            <a:br>
              <a:rPr lang="ru-RU" b="1" dirty="0">
                <a:solidFill>
                  <a:schemeClr val="accent6">
                    <a:lumMod val="50000"/>
                  </a:schemeClr>
                </a:solidFill>
                <a:latin typeface="Calibri" pitchFamily="34" charset="0"/>
              </a:rPr>
            </a:br>
            <a:endParaRPr lang="ru-RU" sz="3100"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0900664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3100" dirty="0" smtClean="0">
                <a:solidFill>
                  <a:schemeClr val="accent6">
                    <a:lumMod val="50000"/>
                  </a:schemeClr>
                </a:solidFill>
                <a:latin typeface="Calibri" pitchFamily="34" charset="0"/>
              </a:rPr>
              <a:t>Министерство </a:t>
            </a:r>
            <a:r>
              <a:rPr lang="ru-RU" sz="3100" dirty="0">
                <a:solidFill>
                  <a:schemeClr val="accent6">
                    <a:lumMod val="50000"/>
                  </a:schemeClr>
                </a:solidFill>
                <a:latin typeface="Calibri" pitchFamily="34" charset="0"/>
              </a:rPr>
              <a:t>на </a:t>
            </a:r>
            <a:r>
              <a:rPr lang="ru-RU" sz="3100" dirty="0" err="1">
                <a:solidFill>
                  <a:schemeClr val="accent6">
                    <a:lumMod val="50000"/>
                  </a:schemeClr>
                </a:solidFill>
                <a:latin typeface="Calibri" pitchFamily="34" charset="0"/>
              </a:rPr>
              <a:t>финансите</a:t>
            </a:r>
            <a:r>
              <a:rPr lang="ru-RU" sz="3100" dirty="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разработи</a:t>
            </a:r>
            <a:r>
              <a:rPr lang="ru-RU" sz="3100" dirty="0" smtClean="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механизъм</a:t>
            </a:r>
            <a:r>
              <a:rPr lang="ru-RU" sz="3100" dirty="0" smtClean="0">
                <a:solidFill>
                  <a:schemeClr val="accent6">
                    <a:lumMod val="50000"/>
                  </a:schemeClr>
                </a:solidFill>
                <a:latin typeface="Calibri" pitchFamily="34" charset="0"/>
              </a:rPr>
              <a:t> </a:t>
            </a:r>
            <a:r>
              <a:rPr lang="ru-RU" sz="3100" dirty="0">
                <a:solidFill>
                  <a:schemeClr val="accent6">
                    <a:lumMod val="50000"/>
                  </a:schemeClr>
                </a:solidFill>
                <a:latin typeface="Calibri" pitchFamily="34" charset="0"/>
              </a:rPr>
              <a:t>за </a:t>
            </a:r>
            <a:r>
              <a:rPr lang="ru-RU" sz="3100" dirty="0" err="1">
                <a:solidFill>
                  <a:schemeClr val="accent6">
                    <a:lumMod val="50000"/>
                  </a:schemeClr>
                </a:solidFill>
                <a:latin typeface="Calibri" pitchFamily="34" charset="0"/>
              </a:rPr>
              <a:t>предоставяне</a:t>
            </a:r>
            <a:r>
              <a:rPr lang="ru-RU" sz="3100" dirty="0">
                <a:solidFill>
                  <a:schemeClr val="accent6">
                    <a:lumMod val="50000"/>
                  </a:schemeClr>
                </a:solidFill>
                <a:latin typeface="Calibri" pitchFamily="34" charset="0"/>
              </a:rPr>
              <a:t> на </a:t>
            </a:r>
            <a:r>
              <a:rPr lang="ru-RU" sz="3100" dirty="0" err="1">
                <a:solidFill>
                  <a:schemeClr val="accent6">
                    <a:lumMod val="50000"/>
                  </a:schemeClr>
                </a:solidFill>
                <a:latin typeface="Calibri" pitchFamily="34" charset="0"/>
              </a:rPr>
              <a:t>временни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безлихвени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заеми</a:t>
            </a:r>
            <a:r>
              <a:rPr lang="ru-RU" sz="3100" dirty="0">
                <a:solidFill>
                  <a:schemeClr val="accent6">
                    <a:lumMod val="50000"/>
                  </a:schemeClr>
                </a:solidFill>
                <a:latin typeface="Calibri" pitchFamily="34" charset="0"/>
              </a:rPr>
              <a:t> на </a:t>
            </a:r>
            <a:r>
              <a:rPr lang="ru-RU" sz="3100" dirty="0" err="1">
                <a:solidFill>
                  <a:schemeClr val="accent6">
                    <a:lumMod val="50000"/>
                  </a:schemeClr>
                </a:solidFill>
                <a:latin typeface="Calibri" pitchFamily="34" charset="0"/>
              </a:rPr>
              <a:t>бенефициентите</a:t>
            </a:r>
            <a:r>
              <a:rPr lang="ru-RU" sz="3100" dirty="0">
                <a:solidFill>
                  <a:schemeClr val="accent6">
                    <a:lumMod val="50000"/>
                  </a:schemeClr>
                </a:solidFill>
                <a:latin typeface="Calibri" pitchFamily="34" charset="0"/>
              </a:rPr>
              <a:t> за </a:t>
            </a:r>
            <a:r>
              <a:rPr lang="ru-RU" sz="3100" dirty="0" err="1">
                <a:solidFill>
                  <a:schemeClr val="accent6">
                    <a:lumMod val="50000"/>
                  </a:schemeClr>
                </a:solidFill>
                <a:latin typeface="Calibri" pitchFamily="34" charset="0"/>
              </a:rPr>
              <a:t>подпомагане</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изпълнението</a:t>
            </a:r>
            <a:r>
              <a:rPr lang="ru-RU" sz="3100" dirty="0">
                <a:solidFill>
                  <a:schemeClr val="accent6">
                    <a:lumMod val="50000"/>
                  </a:schemeClr>
                </a:solidFill>
                <a:latin typeface="Calibri" pitchFamily="34" charset="0"/>
              </a:rPr>
              <a:t> на </a:t>
            </a:r>
            <a:r>
              <a:rPr lang="ru-RU" sz="3100" dirty="0" err="1">
                <a:solidFill>
                  <a:schemeClr val="accent6">
                    <a:lumMod val="50000"/>
                  </a:schemeClr>
                </a:solidFill>
                <a:latin typeface="Calibri" pitchFamily="34" charset="0"/>
              </a:rPr>
              <a:t>проектите</a:t>
            </a:r>
            <a:r>
              <a:rPr lang="ru-RU" sz="3100" dirty="0">
                <a:solidFill>
                  <a:schemeClr val="accent6">
                    <a:lumMod val="50000"/>
                  </a:schemeClr>
                </a:solidFill>
                <a:latin typeface="Calibri" pitchFamily="34" charset="0"/>
              </a:rPr>
              <a:t> при </a:t>
            </a:r>
            <a:r>
              <a:rPr lang="ru-RU" sz="3100" dirty="0" err="1">
                <a:solidFill>
                  <a:schemeClr val="accent6">
                    <a:lumMod val="50000"/>
                  </a:schemeClr>
                </a:solidFill>
                <a:latin typeface="Calibri" pitchFamily="34" charset="0"/>
              </a:rPr>
              <a:t>наложени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финансови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корекции</a:t>
            </a:r>
            <a:r>
              <a:rPr lang="ru-RU" sz="3100" dirty="0">
                <a:solidFill>
                  <a:schemeClr val="accent6">
                    <a:lumMod val="50000"/>
                  </a:schemeClr>
                </a:solidFill>
                <a:latin typeface="Calibri" pitchFamily="34" charset="0"/>
              </a:rPr>
              <a:t> и </a:t>
            </a:r>
            <a:r>
              <a:rPr lang="ru-RU" sz="3100" dirty="0" err="1">
                <a:solidFill>
                  <a:schemeClr val="accent6">
                    <a:lumMod val="50000"/>
                  </a:schemeClr>
                </a:solidFill>
                <a:latin typeface="Calibri" pitchFamily="34" charset="0"/>
              </a:rPr>
              <a:t>гарантиране</a:t>
            </a:r>
            <a:r>
              <a:rPr lang="ru-RU" sz="3100" dirty="0">
                <a:solidFill>
                  <a:schemeClr val="accent6">
                    <a:lumMod val="50000"/>
                  </a:schemeClr>
                </a:solidFill>
                <a:latin typeface="Calibri" pitchFamily="34" charset="0"/>
              </a:rPr>
              <a:t> на </a:t>
            </a:r>
            <a:r>
              <a:rPr lang="ru-RU" sz="3100" dirty="0" err="1">
                <a:solidFill>
                  <a:schemeClr val="accent6">
                    <a:lumMod val="50000"/>
                  </a:schemeClr>
                </a:solidFill>
                <a:latin typeface="Calibri" pitchFamily="34" charset="0"/>
              </a:rPr>
              <a:t>завършването</a:t>
            </a:r>
            <a:r>
              <a:rPr lang="ru-RU" sz="3100" dirty="0">
                <a:solidFill>
                  <a:schemeClr val="accent6">
                    <a:lumMod val="50000"/>
                  </a:schemeClr>
                </a:solidFill>
                <a:latin typeface="Calibri" pitchFamily="34" charset="0"/>
              </a:rPr>
              <a:t> им в </a:t>
            </a:r>
            <a:r>
              <a:rPr lang="ru-RU" sz="3100" dirty="0" smtClean="0">
                <a:solidFill>
                  <a:schemeClr val="accent6">
                    <a:lumMod val="50000"/>
                  </a:schemeClr>
                </a:solidFill>
                <a:latin typeface="Calibri" pitchFamily="34" charset="0"/>
              </a:rPr>
              <a:t>срок;</a:t>
            </a:r>
            <a:br>
              <a:rPr lang="ru-RU" sz="3100"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dirty="0" smtClean="0">
                <a:solidFill>
                  <a:schemeClr val="accent6">
                    <a:lumMod val="50000"/>
                  </a:schemeClr>
                </a:solidFill>
                <a:latin typeface="Calibri" pitchFamily="34" charset="0"/>
              </a:rPr>
              <a:t>На 11.02.2015 г. Община </a:t>
            </a:r>
            <a:r>
              <a:rPr lang="ru-RU" sz="3100" dirty="0">
                <a:solidFill>
                  <a:schemeClr val="accent6">
                    <a:lumMod val="50000"/>
                  </a:schemeClr>
                </a:solidFill>
                <a:latin typeface="Calibri" pitchFamily="34" charset="0"/>
              </a:rPr>
              <a:t>Габрово </a:t>
            </a:r>
            <a:r>
              <a:rPr lang="ru-RU" sz="3100" b="1" i="1" dirty="0" err="1" smtClean="0">
                <a:solidFill>
                  <a:schemeClr val="accent6">
                    <a:lumMod val="50000"/>
                  </a:schemeClr>
                </a:solidFill>
                <a:latin typeface="Calibri" pitchFamily="34" charset="0"/>
              </a:rPr>
              <a:t>подаде</a:t>
            </a:r>
            <a:r>
              <a:rPr lang="ru-RU" sz="3100" b="1" i="1" dirty="0" smtClean="0">
                <a:solidFill>
                  <a:schemeClr val="accent6">
                    <a:lumMod val="50000"/>
                  </a:schemeClr>
                </a:solidFill>
                <a:latin typeface="Calibri" pitchFamily="34" charset="0"/>
              </a:rPr>
              <a:t> </a:t>
            </a:r>
            <a:r>
              <a:rPr lang="ru-RU" sz="3100" b="1" i="1" dirty="0" err="1">
                <a:solidFill>
                  <a:schemeClr val="accent6">
                    <a:lumMod val="50000"/>
                  </a:schemeClr>
                </a:solidFill>
                <a:latin typeface="Calibri" pitchFamily="34" charset="0"/>
              </a:rPr>
              <a:t>искане</a:t>
            </a:r>
            <a:r>
              <a:rPr lang="ru-RU" sz="3100" b="1" i="1" dirty="0">
                <a:solidFill>
                  <a:schemeClr val="accent6">
                    <a:lumMod val="50000"/>
                  </a:schemeClr>
                </a:solidFill>
                <a:latin typeface="Calibri" pitchFamily="34" charset="0"/>
              </a:rPr>
              <a:t> за временен </a:t>
            </a:r>
            <a:r>
              <a:rPr lang="ru-RU" sz="3100" b="1" i="1" dirty="0" err="1">
                <a:solidFill>
                  <a:schemeClr val="accent6">
                    <a:lumMod val="50000"/>
                  </a:schemeClr>
                </a:solidFill>
                <a:latin typeface="Calibri" pitchFamily="34" charset="0"/>
              </a:rPr>
              <a:t>безлихвен</a:t>
            </a:r>
            <a:r>
              <a:rPr lang="ru-RU" sz="3100" b="1" i="1" dirty="0">
                <a:solidFill>
                  <a:schemeClr val="accent6">
                    <a:lumMod val="50000"/>
                  </a:schemeClr>
                </a:solidFill>
                <a:latin typeface="Calibri" pitchFamily="34" charset="0"/>
              </a:rPr>
              <a:t> заем за </a:t>
            </a:r>
            <a:r>
              <a:rPr lang="ru-RU" sz="3100" b="1" i="1" dirty="0" err="1">
                <a:solidFill>
                  <a:schemeClr val="accent6">
                    <a:lumMod val="50000"/>
                  </a:schemeClr>
                </a:solidFill>
                <a:latin typeface="Calibri" pitchFamily="34" charset="0"/>
              </a:rPr>
              <a:t>финансови</a:t>
            </a:r>
            <a:r>
              <a:rPr lang="ru-RU" sz="3100" b="1" i="1" dirty="0">
                <a:solidFill>
                  <a:schemeClr val="accent6">
                    <a:lumMod val="50000"/>
                  </a:schemeClr>
                </a:solidFill>
                <a:latin typeface="Calibri" pitchFamily="34" charset="0"/>
              </a:rPr>
              <a:t> </a:t>
            </a:r>
            <a:r>
              <a:rPr lang="ru-RU" sz="3100" b="1" i="1" dirty="0" err="1">
                <a:solidFill>
                  <a:schemeClr val="accent6">
                    <a:lumMod val="50000"/>
                  </a:schemeClr>
                </a:solidFill>
                <a:latin typeface="Calibri" pitchFamily="34" charset="0"/>
              </a:rPr>
              <a:t>корекции</a:t>
            </a:r>
            <a:r>
              <a:rPr lang="ru-RU" sz="3100" b="1" i="1" dirty="0">
                <a:solidFill>
                  <a:schemeClr val="accent6">
                    <a:lumMod val="50000"/>
                  </a:schemeClr>
                </a:solidFill>
                <a:latin typeface="Calibri" pitchFamily="34" charset="0"/>
              </a:rPr>
              <a:t> </a:t>
            </a:r>
            <a:r>
              <a:rPr lang="ru-RU" sz="3100" dirty="0">
                <a:solidFill>
                  <a:schemeClr val="accent6">
                    <a:lumMod val="50000"/>
                  </a:schemeClr>
                </a:solidFill>
                <a:latin typeface="Calibri" pitchFamily="34" charset="0"/>
              </a:rPr>
              <a:t>до УО на </a:t>
            </a:r>
            <a:r>
              <a:rPr lang="ru-RU" sz="3100" dirty="0" smtClean="0">
                <a:solidFill>
                  <a:schemeClr val="accent6">
                    <a:lumMod val="50000"/>
                  </a:schemeClr>
                </a:solidFill>
                <a:latin typeface="Calibri" pitchFamily="34" charset="0"/>
              </a:rPr>
              <a:t>ОПОС </a:t>
            </a:r>
            <a:r>
              <a:rPr lang="ru-RU" sz="3100" dirty="0">
                <a:solidFill>
                  <a:schemeClr val="accent6">
                    <a:lumMod val="50000"/>
                  </a:schemeClr>
                </a:solidFill>
                <a:latin typeface="Calibri" pitchFamily="34" charset="0"/>
              </a:rPr>
              <a:t>в размер на 3 256 581,33 </a:t>
            </a:r>
            <a:r>
              <a:rPr lang="ru-RU" sz="3100" dirty="0" err="1" smtClean="0">
                <a:solidFill>
                  <a:schemeClr val="accent6">
                    <a:lumMod val="50000"/>
                  </a:schemeClr>
                </a:solidFill>
                <a:latin typeface="Calibri" pitchFamily="34" charset="0"/>
              </a:rPr>
              <a:t>лв</a:t>
            </a:r>
            <a:r>
              <a:rPr lang="ru-RU" sz="3100" dirty="0" smtClean="0">
                <a:solidFill>
                  <a:schemeClr val="accent6">
                    <a:lumMod val="50000"/>
                  </a:schemeClr>
                </a:solidFill>
                <a:latin typeface="Calibri" pitchFamily="34" charset="0"/>
              </a:rPr>
              <a:t>., </a:t>
            </a:r>
            <a:r>
              <a:rPr lang="ru-RU" sz="3100" dirty="0">
                <a:solidFill>
                  <a:schemeClr val="accent6">
                    <a:lumMod val="50000"/>
                  </a:schemeClr>
                </a:solidFill>
                <a:latin typeface="Calibri" pitchFamily="34" charset="0"/>
              </a:rPr>
              <a:t>след Решение на </a:t>
            </a:r>
            <a:r>
              <a:rPr lang="ru-RU" sz="3100" dirty="0" err="1">
                <a:solidFill>
                  <a:schemeClr val="accent6">
                    <a:lumMod val="50000"/>
                  </a:schemeClr>
                </a:solidFill>
                <a:latin typeface="Calibri" pitchFamily="34" charset="0"/>
              </a:rPr>
              <a:t>общинския</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съвет</a:t>
            </a:r>
            <a:r>
              <a:rPr lang="ru-RU" sz="3100" dirty="0">
                <a:solidFill>
                  <a:schemeClr val="accent6">
                    <a:lumMod val="50000"/>
                  </a:schemeClr>
                </a:solidFill>
                <a:latin typeface="Calibri" pitchFamily="34" charset="0"/>
              </a:rPr>
              <a:t> за </a:t>
            </a:r>
            <a:r>
              <a:rPr lang="ru-RU" sz="3100" dirty="0" err="1">
                <a:solidFill>
                  <a:schemeClr val="accent6">
                    <a:lumMod val="50000"/>
                  </a:schemeClr>
                </a:solidFill>
                <a:latin typeface="Calibri" pitchFamily="34" charset="0"/>
              </a:rPr>
              <a:t>поемане</a:t>
            </a:r>
            <a:r>
              <a:rPr lang="ru-RU" sz="3100" dirty="0">
                <a:solidFill>
                  <a:schemeClr val="accent6">
                    <a:lumMod val="50000"/>
                  </a:schemeClr>
                </a:solidFill>
                <a:latin typeface="Calibri" pitchFamily="34" charset="0"/>
              </a:rPr>
              <a:t> на </a:t>
            </a:r>
            <a:r>
              <a:rPr lang="ru-RU" sz="3100" dirty="0" err="1">
                <a:solidFill>
                  <a:schemeClr val="accent6">
                    <a:lumMod val="50000"/>
                  </a:schemeClr>
                </a:solidFill>
                <a:latin typeface="Calibri" pitchFamily="34" charset="0"/>
              </a:rPr>
              <a:t>дълг</a:t>
            </a:r>
            <a:r>
              <a:rPr lang="ru-RU" sz="3100" dirty="0">
                <a:solidFill>
                  <a:schemeClr val="accent6">
                    <a:lumMod val="50000"/>
                  </a:schemeClr>
                </a:solidFill>
                <a:latin typeface="Calibri" pitchFamily="34" charset="0"/>
              </a:rPr>
              <a:t> в </a:t>
            </a:r>
            <a:r>
              <a:rPr lang="ru-RU" sz="3100" dirty="0" err="1">
                <a:solidFill>
                  <a:schemeClr val="accent6">
                    <a:lumMod val="50000"/>
                  </a:schemeClr>
                </a:solidFill>
                <a:latin typeface="Calibri" pitchFamily="34" charset="0"/>
              </a:rPr>
              <a:t>същия</a:t>
            </a:r>
            <a:r>
              <a:rPr lang="ru-RU" sz="3100" dirty="0">
                <a:solidFill>
                  <a:schemeClr val="accent6">
                    <a:lumMod val="50000"/>
                  </a:schemeClr>
                </a:solidFill>
                <a:latin typeface="Calibri" pitchFamily="34" charset="0"/>
              </a:rPr>
              <a:t> размер, </a:t>
            </a:r>
            <a:r>
              <a:rPr lang="ru-RU" sz="3100" dirty="0" err="1">
                <a:solidFill>
                  <a:schemeClr val="accent6">
                    <a:lumMod val="50000"/>
                  </a:schemeClr>
                </a:solidFill>
                <a:latin typeface="Calibri" pitchFamily="34" charset="0"/>
              </a:rPr>
              <a:t>съгласно</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разпоредбите</a:t>
            </a:r>
            <a:r>
              <a:rPr lang="ru-RU" sz="3100" dirty="0">
                <a:solidFill>
                  <a:schemeClr val="accent6">
                    <a:lumMod val="50000"/>
                  </a:schemeClr>
                </a:solidFill>
                <a:latin typeface="Calibri" pitchFamily="34" charset="0"/>
              </a:rPr>
              <a:t> на Закона за </a:t>
            </a:r>
            <a:r>
              <a:rPr lang="ru-RU" sz="3100" dirty="0" err="1">
                <a:solidFill>
                  <a:schemeClr val="accent6">
                    <a:lumMod val="50000"/>
                  </a:schemeClr>
                </a:solidFill>
                <a:latin typeface="Calibri" pitchFamily="34" charset="0"/>
              </a:rPr>
              <a:t>общинския</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дълг</a:t>
            </a:r>
            <a:r>
              <a:rPr lang="ru-RU" sz="3100" dirty="0">
                <a:solidFill>
                  <a:schemeClr val="accent6">
                    <a:lumMod val="50000"/>
                  </a:schemeClr>
                </a:solidFill>
                <a:latin typeface="Calibri" pitchFamily="34" charset="0"/>
              </a:rPr>
              <a:t>. </a:t>
            </a:r>
            <a:endParaRPr lang="ru-RU" sz="2200"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9050509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197372"/>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3000" dirty="0" smtClean="0">
                <a:solidFill>
                  <a:schemeClr val="accent6">
                    <a:lumMod val="50000"/>
                  </a:schemeClr>
                </a:solidFill>
                <a:latin typeface="Calibri" pitchFamily="34" charset="0"/>
              </a:rPr>
              <a:t>На 27.01.2015 г. Община </a:t>
            </a:r>
            <a:r>
              <a:rPr lang="ru-RU" sz="3000" dirty="0">
                <a:solidFill>
                  <a:schemeClr val="accent6">
                    <a:lumMod val="50000"/>
                  </a:schemeClr>
                </a:solidFill>
                <a:latin typeface="Calibri" pitchFamily="34" charset="0"/>
              </a:rPr>
              <a:t>Габрово </a:t>
            </a:r>
            <a:r>
              <a:rPr lang="ru-RU" sz="3000" dirty="0" err="1" smtClean="0">
                <a:solidFill>
                  <a:schemeClr val="accent6">
                    <a:lumMod val="50000"/>
                  </a:schemeClr>
                </a:solidFill>
                <a:latin typeface="Calibri" pitchFamily="34" charset="0"/>
              </a:rPr>
              <a:t>изпрати</a:t>
            </a:r>
            <a:r>
              <a:rPr lang="ru-RU" sz="3000" dirty="0" smtClean="0">
                <a:solidFill>
                  <a:schemeClr val="accent6">
                    <a:lumMod val="50000"/>
                  </a:schemeClr>
                </a:solidFill>
                <a:latin typeface="Calibri" pitchFamily="34" charset="0"/>
              </a:rPr>
              <a:t> до Секретариата </a:t>
            </a:r>
            <a:r>
              <a:rPr lang="ru-RU" sz="3000" dirty="0">
                <a:solidFill>
                  <a:schemeClr val="accent6">
                    <a:lumMod val="50000"/>
                  </a:schemeClr>
                </a:solidFill>
                <a:latin typeface="Calibri" pitchFamily="34" charset="0"/>
              </a:rPr>
              <a:t>на Методически </a:t>
            </a:r>
            <a:r>
              <a:rPr lang="ru-RU" sz="3000" dirty="0" err="1">
                <a:solidFill>
                  <a:schemeClr val="accent6">
                    <a:lumMod val="50000"/>
                  </a:schemeClr>
                </a:solidFill>
                <a:latin typeface="Calibri" pitchFamily="34" charset="0"/>
              </a:rPr>
              <a:t>съвет</a:t>
            </a:r>
            <a:r>
              <a:rPr lang="ru-RU" sz="3000" dirty="0">
                <a:solidFill>
                  <a:schemeClr val="accent6">
                    <a:lumMod val="50000"/>
                  </a:schemeClr>
                </a:solidFill>
                <a:latin typeface="Calibri" pitchFamily="34" charset="0"/>
              </a:rPr>
              <a:t> по </a:t>
            </a:r>
            <a:r>
              <a:rPr lang="ru-RU" sz="3000" dirty="0" err="1">
                <a:solidFill>
                  <a:schemeClr val="accent6">
                    <a:lumMod val="50000"/>
                  </a:schemeClr>
                </a:solidFill>
                <a:latin typeface="Calibri" pitchFamily="34" charset="0"/>
              </a:rPr>
              <a:t>финансови</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корекции</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към</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Министерския</a:t>
            </a:r>
            <a:r>
              <a:rPr lang="ru-RU" sz="3000" dirty="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съвет</a:t>
            </a:r>
            <a:r>
              <a:rPr lang="ru-RU" sz="3000" dirty="0" smtClean="0">
                <a:solidFill>
                  <a:schemeClr val="accent6">
                    <a:lumMod val="50000"/>
                  </a:schemeClr>
                </a:solidFill>
                <a:latin typeface="Calibri" pitchFamily="34" charset="0"/>
              </a:rPr>
              <a:t>, </a:t>
            </a:r>
            <a:r>
              <a:rPr lang="ru-RU" sz="3000" dirty="0">
                <a:solidFill>
                  <a:schemeClr val="accent6">
                    <a:lumMod val="50000"/>
                  </a:schemeClr>
                </a:solidFill>
                <a:latin typeface="Calibri" pitchFamily="34" charset="0"/>
              </a:rPr>
              <a:t>чрез УО на </a:t>
            </a:r>
            <a:r>
              <a:rPr lang="ru-RU" sz="3000" dirty="0" smtClean="0">
                <a:solidFill>
                  <a:schemeClr val="accent6">
                    <a:lumMod val="50000"/>
                  </a:schemeClr>
                </a:solidFill>
                <a:latin typeface="Calibri" pitchFamily="34" charset="0"/>
              </a:rPr>
              <a:t>ОПОС, </a:t>
            </a:r>
            <a:r>
              <a:rPr lang="ru-RU" sz="3000" b="1" i="1" dirty="0" err="1" smtClean="0">
                <a:solidFill>
                  <a:schemeClr val="accent6">
                    <a:lumMod val="50000"/>
                  </a:schemeClr>
                </a:solidFill>
                <a:latin typeface="Calibri" pitchFamily="34" charset="0"/>
              </a:rPr>
              <a:t>официални</a:t>
            </a:r>
            <a:r>
              <a:rPr lang="ru-RU" sz="3000" b="1" i="1" dirty="0" smtClean="0">
                <a:solidFill>
                  <a:schemeClr val="accent6">
                    <a:lumMod val="50000"/>
                  </a:schemeClr>
                </a:solidFill>
                <a:latin typeface="Calibri" pitchFamily="34" charset="0"/>
              </a:rPr>
              <a:t> </a:t>
            </a:r>
            <a:r>
              <a:rPr lang="ru-RU" sz="3000" b="1" i="1" dirty="0" err="1" smtClean="0">
                <a:solidFill>
                  <a:schemeClr val="accent6">
                    <a:lumMod val="50000"/>
                  </a:schemeClr>
                </a:solidFill>
                <a:latin typeface="Calibri" pitchFamily="34" charset="0"/>
              </a:rPr>
              <a:t>възражения</a:t>
            </a:r>
            <a:r>
              <a:rPr lang="ru-RU" sz="3000" b="1" i="1" dirty="0" smtClean="0">
                <a:solidFill>
                  <a:schemeClr val="accent6">
                    <a:lumMod val="50000"/>
                  </a:schemeClr>
                </a:solidFill>
                <a:latin typeface="Calibri" pitchFamily="34" charset="0"/>
              </a:rPr>
              <a:t> за </a:t>
            </a:r>
            <a:r>
              <a:rPr lang="ru-RU" sz="3000" b="1" i="1" dirty="0" err="1" smtClean="0">
                <a:solidFill>
                  <a:schemeClr val="accent6">
                    <a:lumMod val="50000"/>
                  </a:schemeClr>
                </a:solidFill>
                <a:latin typeface="Calibri" pitchFamily="34" charset="0"/>
              </a:rPr>
              <a:t>наложените</a:t>
            </a:r>
            <a:r>
              <a:rPr lang="ru-RU" sz="3000" b="1" i="1" dirty="0" smtClean="0">
                <a:solidFill>
                  <a:schemeClr val="accent6">
                    <a:lumMod val="50000"/>
                  </a:schemeClr>
                </a:solidFill>
                <a:latin typeface="Calibri" pitchFamily="34" charset="0"/>
              </a:rPr>
              <a:t> </a:t>
            </a:r>
            <a:r>
              <a:rPr lang="ru-RU" sz="3000" b="1" i="1" dirty="0" err="1" smtClean="0">
                <a:solidFill>
                  <a:schemeClr val="accent6">
                    <a:lumMod val="50000"/>
                  </a:schemeClr>
                </a:solidFill>
                <a:latin typeface="Calibri" pitchFamily="34" charset="0"/>
              </a:rPr>
              <a:t>финансови</a:t>
            </a:r>
            <a:r>
              <a:rPr lang="ru-RU" sz="3000" b="1" i="1" dirty="0" smtClean="0">
                <a:solidFill>
                  <a:schemeClr val="accent6">
                    <a:lumMod val="50000"/>
                  </a:schemeClr>
                </a:solidFill>
                <a:latin typeface="Calibri" pitchFamily="34" charset="0"/>
              </a:rPr>
              <a:t> </a:t>
            </a:r>
            <a:r>
              <a:rPr lang="ru-RU" sz="3000" b="1" i="1" dirty="0" err="1" smtClean="0">
                <a:solidFill>
                  <a:schemeClr val="accent6">
                    <a:lumMod val="50000"/>
                  </a:schemeClr>
                </a:solidFill>
                <a:latin typeface="Calibri" pitchFamily="34" charset="0"/>
              </a:rPr>
              <a:t>корекции</a:t>
            </a:r>
            <a:r>
              <a:rPr lang="ru-RU" sz="3000" dirty="0" smtClean="0">
                <a:solidFill>
                  <a:schemeClr val="accent6">
                    <a:lumMod val="50000"/>
                  </a:schemeClr>
                </a:solidFill>
                <a:latin typeface="Calibri" pitchFamily="34" charset="0"/>
              </a:rPr>
              <a:t> по договорите за реконструкция на ПСОВ и </a:t>
            </a:r>
            <a:r>
              <a:rPr lang="ru-RU" sz="3000" dirty="0" err="1" smtClean="0">
                <a:solidFill>
                  <a:schemeClr val="accent6">
                    <a:lumMod val="50000"/>
                  </a:schemeClr>
                </a:solidFill>
                <a:latin typeface="Calibri" pitchFamily="34" charset="0"/>
              </a:rPr>
              <a:t>строителен</a:t>
            </a:r>
            <a:r>
              <a:rPr lang="ru-RU" sz="3000" dirty="0" smtClean="0">
                <a:solidFill>
                  <a:schemeClr val="accent6">
                    <a:lumMod val="50000"/>
                  </a:schemeClr>
                </a:solidFill>
                <a:latin typeface="Calibri" pitchFamily="34" charset="0"/>
              </a:rPr>
              <a:t> надзор;</a:t>
            </a:r>
            <a:br>
              <a:rPr lang="ru-RU" sz="3000" dirty="0" smtClean="0">
                <a:solidFill>
                  <a:schemeClr val="accent6">
                    <a:lumMod val="50000"/>
                  </a:schemeClr>
                </a:solidFill>
                <a:latin typeface="Calibri" pitchFamily="34" charset="0"/>
              </a:rPr>
            </a:br>
            <a:r>
              <a:rPr lang="ru-RU" sz="3000" dirty="0">
                <a:solidFill>
                  <a:schemeClr val="accent6">
                    <a:lumMod val="50000"/>
                  </a:schemeClr>
                </a:solidFill>
                <a:latin typeface="Calibri" pitchFamily="34" charset="0"/>
              </a:rPr>
              <a:t/>
            </a:r>
            <a:br>
              <a:rPr lang="ru-RU" sz="3000" dirty="0">
                <a:solidFill>
                  <a:schemeClr val="accent6">
                    <a:lumMod val="50000"/>
                  </a:schemeClr>
                </a:solidFill>
                <a:latin typeface="Calibri" pitchFamily="34" charset="0"/>
              </a:rPr>
            </a:br>
            <a:r>
              <a:rPr lang="ru-RU" sz="3000" dirty="0" smtClean="0">
                <a:solidFill>
                  <a:schemeClr val="accent6">
                    <a:lumMod val="50000"/>
                  </a:schemeClr>
                </a:solidFill>
                <a:latin typeface="Calibri" pitchFamily="34" charset="0"/>
              </a:rPr>
              <a:t>С </a:t>
            </a:r>
            <a:r>
              <a:rPr lang="ru-RU" sz="3000" dirty="0" err="1" smtClean="0">
                <a:solidFill>
                  <a:schemeClr val="accent6">
                    <a:lumMod val="50000"/>
                  </a:schemeClr>
                </a:solidFill>
                <a:latin typeface="Calibri" pitchFamily="34" charset="0"/>
              </a:rPr>
              <a:t>писмо</a:t>
            </a:r>
            <a:r>
              <a:rPr lang="ru-RU" sz="3000" dirty="0" smtClean="0">
                <a:solidFill>
                  <a:schemeClr val="accent6">
                    <a:lumMod val="50000"/>
                  </a:schemeClr>
                </a:solidFill>
                <a:latin typeface="Calibri" pitchFamily="34" charset="0"/>
              </a:rPr>
              <a:t> от 13.02.2015 г. </a:t>
            </a:r>
            <a:r>
              <a:rPr lang="ru-RU" sz="3000" dirty="0" err="1" smtClean="0">
                <a:solidFill>
                  <a:schemeClr val="accent6">
                    <a:lumMod val="50000"/>
                  </a:schemeClr>
                </a:solidFill>
                <a:latin typeface="Calibri" pitchFamily="34" charset="0"/>
              </a:rPr>
              <a:t>председателят</a:t>
            </a:r>
            <a:r>
              <a:rPr lang="ru-RU" sz="3000" dirty="0" smtClean="0">
                <a:solidFill>
                  <a:schemeClr val="accent6">
                    <a:lumMod val="50000"/>
                  </a:schemeClr>
                </a:solidFill>
                <a:latin typeface="Calibri" pitchFamily="34" charset="0"/>
              </a:rPr>
              <a:t> </a:t>
            </a:r>
            <a:r>
              <a:rPr lang="ru-RU" sz="3000" dirty="0">
                <a:solidFill>
                  <a:schemeClr val="accent6">
                    <a:lumMod val="50000"/>
                  </a:schemeClr>
                </a:solidFill>
                <a:latin typeface="Calibri" pitchFamily="34" charset="0"/>
              </a:rPr>
              <a:t>на </a:t>
            </a:r>
            <a:r>
              <a:rPr lang="ru-RU" sz="3000" dirty="0" err="1" smtClean="0">
                <a:solidFill>
                  <a:schemeClr val="accent6">
                    <a:lumMod val="50000"/>
                  </a:schemeClr>
                </a:solidFill>
                <a:latin typeface="Calibri" pitchFamily="34" charset="0"/>
              </a:rPr>
              <a:t>Методическия</a:t>
            </a:r>
            <a:r>
              <a:rPr lang="ru-RU" sz="3000" dirty="0" smtClean="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съвет</a:t>
            </a:r>
            <a:r>
              <a:rPr lang="ru-RU" sz="3000" dirty="0">
                <a:solidFill>
                  <a:schemeClr val="accent6">
                    <a:lumMod val="50000"/>
                  </a:schemeClr>
                </a:solidFill>
                <a:latin typeface="Calibri" pitchFamily="34" charset="0"/>
              </a:rPr>
              <a:t> по </a:t>
            </a:r>
            <a:r>
              <a:rPr lang="ru-RU" sz="3000" dirty="0" err="1">
                <a:solidFill>
                  <a:schemeClr val="accent6">
                    <a:lumMod val="50000"/>
                  </a:schemeClr>
                </a:solidFill>
                <a:latin typeface="Calibri" pitchFamily="34" charset="0"/>
              </a:rPr>
              <a:t>финансови</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корекции</a:t>
            </a:r>
            <a:r>
              <a:rPr lang="ru-RU" sz="3000" dirty="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уведоми</a:t>
            </a:r>
            <a:r>
              <a:rPr lang="ru-RU" sz="3000" dirty="0" smtClean="0">
                <a:solidFill>
                  <a:schemeClr val="accent6">
                    <a:lumMod val="50000"/>
                  </a:schemeClr>
                </a:solidFill>
                <a:latin typeface="Calibri" pitchFamily="34" charset="0"/>
              </a:rPr>
              <a:t> Община Габрово, че </a:t>
            </a:r>
            <a:r>
              <a:rPr lang="ru-RU" sz="3000" dirty="0" err="1" smtClean="0">
                <a:solidFill>
                  <a:schemeClr val="accent6">
                    <a:lumMod val="50000"/>
                  </a:schemeClr>
                </a:solidFill>
                <a:latin typeface="Calibri" pitchFamily="34" charset="0"/>
              </a:rPr>
              <a:t>вътрешните</a:t>
            </a:r>
            <a:r>
              <a:rPr lang="ru-RU" sz="3000" dirty="0" smtClean="0">
                <a:solidFill>
                  <a:schemeClr val="accent6">
                    <a:lumMod val="50000"/>
                  </a:schemeClr>
                </a:solidFill>
                <a:latin typeface="Calibri" pitchFamily="34" charset="0"/>
              </a:rPr>
              <a:t> правила за работа на </a:t>
            </a:r>
            <a:r>
              <a:rPr lang="ru-RU" sz="3000" dirty="0" err="1" smtClean="0">
                <a:solidFill>
                  <a:schemeClr val="accent6">
                    <a:lumMod val="50000"/>
                  </a:schemeClr>
                </a:solidFill>
                <a:latin typeface="Calibri" pitchFamily="34" charset="0"/>
              </a:rPr>
              <a:t>съвета</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са</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отменени</a:t>
            </a:r>
            <a:r>
              <a:rPr lang="ru-RU" sz="3000" dirty="0" smtClean="0">
                <a:solidFill>
                  <a:schemeClr val="accent6">
                    <a:lumMod val="50000"/>
                  </a:schemeClr>
                </a:solidFill>
                <a:latin typeface="Calibri" pitchFamily="34" charset="0"/>
              </a:rPr>
              <a:t> и </a:t>
            </a:r>
            <a:r>
              <a:rPr lang="ru-RU" sz="3000" dirty="0" err="1" smtClean="0">
                <a:solidFill>
                  <a:schemeClr val="accent6">
                    <a:lumMod val="50000"/>
                  </a:schemeClr>
                </a:solidFill>
                <a:latin typeface="Calibri" pitchFamily="34" charset="0"/>
              </a:rPr>
              <a:t>възраженията</a:t>
            </a:r>
            <a:r>
              <a:rPr lang="ru-RU" sz="3000" dirty="0" smtClean="0">
                <a:solidFill>
                  <a:schemeClr val="accent6">
                    <a:lumMod val="50000"/>
                  </a:schemeClr>
                </a:solidFill>
                <a:latin typeface="Calibri" pitchFamily="34" charset="0"/>
              </a:rPr>
              <a:t> на Община Габрово </a:t>
            </a:r>
            <a:r>
              <a:rPr lang="ru-RU" sz="3000" dirty="0" err="1" smtClean="0">
                <a:solidFill>
                  <a:schemeClr val="accent6">
                    <a:lumMod val="50000"/>
                  </a:schemeClr>
                </a:solidFill>
                <a:latin typeface="Calibri" pitchFamily="34" charset="0"/>
              </a:rPr>
              <a:t>ще</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бъдат</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разгледани</a:t>
            </a:r>
            <a:r>
              <a:rPr lang="ru-RU" sz="3000" dirty="0" smtClean="0">
                <a:solidFill>
                  <a:schemeClr val="accent6">
                    <a:lumMod val="50000"/>
                  </a:schemeClr>
                </a:solidFill>
                <a:latin typeface="Calibri" pitchFamily="34" charset="0"/>
              </a:rPr>
              <a:t> в </a:t>
            </a:r>
            <a:r>
              <a:rPr lang="ru-RU" sz="3000" dirty="0" err="1" smtClean="0">
                <a:solidFill>
                  <a:schemeClr val="accent6">
                    <a:lumMod val="50000"/>
                  </a:schemeClr>
                </a:solidFill>
                <a:latin typeface="Calibri" pitchFamily="34" charset="0"/>
              </a:rPr>
              <a:t>рамките</a:t>
            </a:r>
            <a:r>
              <a:rPr lang="ru-RU" sz="3000" dirty="0" smtClean="0">
                <a:solidFill>
                  <a:schemeClr val="accent6">
                    <a:lumMod val="50000"/>
                  </a:schemeClr>
                </a:solidFill>
                <a:latin typeface="Calibri" pitchFamily="34" charset="0"/>
              </a:rPr>
              <a:t> на </a:t>
            </a:r>
            <a:r>
              <a:rPr lang="ru-RU" sz="3000" dirty="0" err="1" smtClean="0">
                <a:solidFill>
                  <a:schemeClr val="accent6">
                    <a:lumMod val="50000"/>
                  </a:schemeClr>
                </a:solidFill>
                <a:latin typeface="Calibri" pitchFamily="34" charset="0"/>
              </a:rPr>
              <a:t>хоризонтален</a:t>
            </a:r>
            <a:r>
              <a:rPr lang="ru-RU" sz="3000" dirty="0" smtClean="0">
                <a:solidFill>
                  <a:schemeClr val="accent6">
                    <a:lumMod val="50000"/>
                  </a:schemeClr>
                </a:solidFill>
                <a:latin typeface="Calibri" pitchFamily="34" charset="0"/>
              </a:rPr>
              <a:t> анализ на </a:t>
            </a:r>
            <a:r>
              <a:rPr lang="ru-RU" sz="3000" dirty="0" err="1" smtClean="0">
                <a:solidFill>
                  <a:schemeClr val="accent6">
                    <a:lumMod val="50000"/>
                  </a:schemeClr>
                </a:solidFill>
                <a:latin typeface="Calibri" pitchFamily="34" charset="0"/>
              </a:rPr>
              <a:t>типовите</a:t>
            </a:r>
            <a:r>
              <a:rPr lang="ru-RU" sz="3000" dirty="0" smtClean="0">
                <a:solidFill>
                  <a:schemeClr val="accent6">
                    <a:lumMod val="50000"/>
                  </a:schemeClr>
                </a:solidFill>
                <a:latin typeface="Calibri" pitchFamily="34" charset="0"/>
              </a:rPr>
              <a:t> нарушения, за </a:t>
            </a:r>
            <a:r>
              <a:rPr lang="ru-RU" sz="3000" dirty="0" err="1" smtClean="0">
                <a:solidFill>
                  <a:schemeClr val="accent6">
                    <a:lumMod val="50000"/>
                  </a:schemeClr>
                </a:solidFill>
                <a:latin typeface="Calibri" pitchFamily="34" charset="0"/>
              </a:rPr>
              <a:t>който</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резултат</a:t>
            </a:r>
            <a:r>
              <a:rPr lang="ru-RU" sz="3000" dirty="0" smtClean="0">
                <a:solidFill>
                  <a:schemeClr val="accent6">
                    <a:lumMod val="50000"/>
                  </a:schemeClr>
                </a:solidFill>
                <a:latin typeface="Calibri" pitchFamily="34" charset="0"/>
              </a:rPr>
              <a:t> Община Габрово </a:t>
            </a:r>
            <a:r>
              <a:rPr lang="ru-RU" sz="3000" dirty="0" err="1" smtClean="0">
                <a:solidFill>
                  <a:schemeClr val="accent6">
                    <a:lumMod val="50000"/>
                  </a:schemeClr>
                </a:solidFill>
                <a:latin typeface="Calibri" pitchFamily="34" charset="0"/>
              </a:rPr>
              <a:t>ще</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бъде</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уведомена</a:t>
            </a:r>
            <a:r>
              <a:rPr lang="ru-RU" sz="3000" dirty="0" smtClean="0">
                <a:solidFill>
                  <a:schemeClr val="accent6">
                    <a:lumMod val="50000"/>
                  </a:schemeClr>
                </a:solidFill>
                <a:latin typeface="Calibri" pitchFamily="34" charset="0"/>
              </a:rPr>
              <a:t> своевременно.</a:t>
            </a:r>
            <a:br>
              <a:rPr lang="ru-RU" sz="3000" dirty="0" smtClean="0">
                <a:solidFill>
                  <a:schemeClr val="accent6">
                    <a:lumMod val="50000"/>
                  </a:schemeClr>
                </a:solidFill>
                <a:latin typeface="Calibri" pitchFamily="34" charset="0"/>
              </a:rPr>
            </a:br>
            <a:r>
              <a:rPr lang="ru-RU" sz="2200" dirty="0">
                <a:solidFill>
                  <a:schemeClr val="accent6">
                    <a:lumMod val="50000"/>
                  </a:schemeClr>
                </a:solidFill>
                <a:latin typeface="Calibri" pitchFamily="34" charset="0"/>
              </a:rPr>
              <a:t/>
            </a:r>
            <a:br>
              <a:rPr lang="ru-RU" sz="2200" dirty="0">
                <a:solidFill>
                  <a:schemeClr val="accent6">
                    <a:lumMod val="50000"/>
                  </a:schemeClr>
                </a:solidFill>
                <a:latin typeface="Calibri" pitchFamily="34" charset="0"/>
              </a:rPr>
            </a:br>
            <a:endParaRPr lang="ru-RU" sz="1800"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0081847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197372"/>
            <a:ext cx="8568952"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sz="3000" dirty="0" smtClean="0">
                <a:solidFill>
                  <a:schemeClr val="accent6">
                    <a:lumMod val="50000"/>
                  </a:schemeClr>
                </a:solidFill>
                <a:latin typeface="Calibri" pitchFamily="34" charset="0"/>
              </a:rPr>
              <a:t>На 27.01.2015 г. Община </a:t>
            </a:r>
            <a:r>
              <a:rPr lang="ru-RU" sz="3000" dirty="0">
                <a:solidFill>
                  <a:schemeClr val="accent6">
                    <a:lumMod val="50000"/>
                  </a:schemeClr>
                </a:solidFill>
                <a:latin typeface="Calibri" pitchFamily="34" charset="0"/>
              </a:rPr>
              <a:t>Габрово </a:t>
            </a:r>
            <a:r>
              <a:rPr lang="ru-RU" sz="3000" dirty="0" err="1" smtClean="0">
                <a:solidFill>
                  <a:schemeClr val="accent6">
                    <a:lumMod val="50000"/>
                  </a:schemeClr>
                </a:solidFill>
                <a:latin typeface="Calibri" pitchFamily="34" charset="0"/>
              </a:rPr>
              <a:t>изпрати</a:t>
            </a:r>
            <a:r>
              <a:rPr lang="ru-RU" sz="3000" dirty="0" smtClean="0">
                <a:solidFill>
                  <a:schemeClr val="accent6">
                    <a:lumMod val="50000"/>
                  </a:schemeClr>
                </a:solidFill>
                <a:latin typeface="Calibri" pitchFamily="34" charset="0"/>
              </a:rPr>
              <a:t> до Секретариата </a:t>
            </a:r>
            <a:r>
              <a:rPr lang="ru-RU" sz="3000" dirty="0">
                <a:solidFill>
                  <a:schemeClr val="accent6">
                    <a:lumMod val="50000"/>
                  </a:schemeClr>
                </a:solidFill>
                <a:latin typeface="Calibri" pitchFamily="34" charset="0"/>
              </a:rPr>
              <a:t>на Методически </a:t>
            </a:r>
            <a:r>
              <a:rPr lang="ru-RU" sz="3000" dirty="0" err="1">
                <a:solidFill>
                  <a:schemeClr val="accent6">
                    <a:lumMod val="50000"/>
                  </a:schemeClr>
                </a:solidFill>
                <a:latin typeface="Calibri" pitchFamily="34" charset="0"/>
              </a:rPr>
              <a:t>съвет</a:t>
            </a:r>
            <a:r>
              <a:rPr lang="ru-RU" sz="3000" dirty="0">
                <a:solidFill>
                  <a:schemeClr val="accent6">
                    <a:lumMod val="50000"/>
                  </a:schemeClr>
                </a:solidFill>
                <a:latin typeface="Calibri" pitchFamily="34" charset="0"/>
              </a:rPr>
              <a:t> по </a:t>
            </a:r>
            <a:r>
              <a:rPr lang="ru-RU" sz="3000" dirty="0" err="1">
                <a:solidFill>
                  <a:schemeClr val="accent6">
                    <a:lumMod val="50000"/>
                  </a:schemeClr>
                </a:solidFill>
                <a:latin typeface="Calibri" pitchFamily="34" charset="0"/>
              </a:rPr>
              <a:t>финансови</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корекции</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към</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Министерския</a:t>
            </a:r>
            <a:r>
              <a:rPr lang="ru-RU" sz="3000" dirty="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съвет</a:t>
            </a:r>
            <a:r>
              <a:rPr lang="ru-RU" sz="3000" dirty="0" smtClean="0">
                <a:solidFill>
                  <a:schemeClr val="accent6">
                    <a:lumMod val="50000"/>
                  </a:schemeClr>
                </a:solidFill>
                <a:latin typeface="Calibri" pitchFamily="34" charset="0"/>
              </a:rPr>
              <a:t>, </a:t>
            </a:r>
            <a:r>
              <a:rPr lang="ru-RU" sz="3000" dirty="0">
                <a:solidFill>
                  <a:schemeClr val="accent6">
                    <a:lumMod val="50000"/>
                  </a:schemeClr>
                </a:solidFill>
                <a:latin typeface="Calibri" pitchFamily="34" charset="0"/>
              </a:rPr>
              <a:t>чрез УО на </a:t>
            </a:r>
            <a:r>
              <a:rPr lang="ru-RU" sz="3000" dirty="0" smtClean="0">
                <a:solidFill>
                  <a:schemeClr val="accent6">
                    <a:lumMod val="50000"/>
                  </a:schemeClr>
                </a:solidFill>
                <a:latin typeface="Calibri" pitchFamily="34" charset="0"/>
              </a:rPr>
              <a:t>ОПОС, </a:t>
            </a:r>
            <a:r>
              <a:rPr lang="ru-RU" sz="3000" dirty="0" err="1" smtClean="0">
                <a:solidFill>
                  <a:schemeClr val="accent6">
                    <a:lumMod val="50000"/>
                  </a:schemeClr>
                </a:solidFill>
                <a:latin typeface="Calibri" pitchFamily="34" charset="0"/>
              </a:rPr>
              <a:t>официални</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възражения</a:t>
            </a:r>
            <a:r>
              <a:rPr lang="ru-RU" sz="3000" dirty="0" smtClean="0">
                <a:solidFill>
                  <a:schemeClr val="accent6">
                    <a:lumMod val="50000"/>
                  </a:schemeClr>
                </a:solidFill>
                <a:latin typeface="Calibri" pitchFamily="34" charset="0"/>
              </a:rPr>
              <a:t> за </a:t>
            </a:r>
            <a:r>
              <a:rPr lang="ru-RU" sz="3000" dirty="0" err="1" smtClean="0">
                <a:solidFill>
                  <a:schemeClr val="accent6">
                    <a:lumMod val="50000"/>
                  </a:schemeClr>
                </a:solidFill>
                <a:latin typeface="Calibri" pitchFamily="34" charset="0"/>
              </a:rPr>
              <a:t>наложените</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финансови</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корекции</a:t>
            </a:r>
            <a:r>
              <a:rPr lang="ru-RU" sz="3000" dirty="0" smtClean="0">
                <a:solidFill>
                  <a:schemeClr val="accent6">
                    <a:lumMod val="50000"/>
                  </a:schemeClr>
                </a:solidFill>
                <a:latin typeface="Calibri" pitchFamily="34" charset="0"/>
              </a:rPr>
              <a:t> по договорите за реконструкция на ПСОВ и </a:t>
            </a:r>
            <a:r>
              <a:rPr lang="ru-RU" sz="3000" dirty="0" err="1" smtClean="0">
                <a:solidFill>
                  <a:schemeClr val="accent6">
                    <a:lumMod val="50000"/>
                  </a:schemeClr>
                </a:solidFill>
                <a:latin typeface="Calibri" pitchFamily="34" charset="0"/>
              </a:rPr>
              <a:t>строителен</a:t>
            </a:r>
            <a:r>
              <a:rPr lang="ru-RU" sz="3000" dirty="0" smtClean="0">
                <a:solidFill>
                  <a:schemeClr val="accent6">
                    <a:lumMod val="50000"/>
                  </a:schemeClr>
                </a:solidFill>
                <a:latin typeface="Calibri" pitchFamily="34" charset="0"/>
              </a:rPr>
              <a:t> надзор;</a:t>
            </a:r>
            <a:br>
              <a:rPr lang="ru-RU" sz="3000" dirty="0" smtClean="0">
                <a:solidFill>
                  <a:schemeClr val="accent6">
                    <a:lumMod val="50000"/>
                  </a:schemeClr>
                </a:solidFill>
                <a:latin typeface="Calibri" pitchFamily="34" charset="0"/>
              </a:rPr>
            </a:br>
            <a:r>
              <a:rPr lang="ru-RU" sz="3000" dirty="0">
                <a:solidFill>
                  <a:schemeClr val="accent6">
                    <a:lumMod val="50000"/>
                  </a:schemeClr>
                </a:solidFill>
                <a:latin typeface="Calibri" pitchFamily="34" charset="0"/>
              </a:rPr>
              <a:t/>
            </a:r>
            <a:br>
              <a:rPr lang="ru-RU" sz="3000" dirty="0">
                <a:solidFill>
                  <a:schemeClr val="accent6">
                    <a:lumMod val="50000"/>
                  </a:schemeClr>
                </a:solidFill>
                <a:latin typeface="Calibri" pitchFamily="34" charset="0"/>
              </a:rPr>
            </a:br>
            <a:r>
              <a:rPr lang="ru-RU" sz="3000" dirty="0" smtClean="0">
                <a:solidFill>
                  <a:schemeClr val="accent6">
                    <a:lumMod val="50000"/>
                  </a:schemeClr>
                </a:solidFill>
                <a:latin typeface="Calibri" pitchFamily="34" charset="0"/>
              </a:rPr>
              <a:t>С </a:t>
            </a:r>
            <a:r>
              <a:rPr lang="ru-RU" sz="3000" dirty="0" err="1" smtClean="0">
                <a:solidFill>
                  <a:schemeClr val="accent6">
                    <a:lumMod val="50000"/>
                  </a:schemeClr>
                </a:solidFill>
                <a:latin typeface="Calibri" pitchFamily="34" charset="0"/>
              </a:rPr>
              <a:t>писмо</a:t>
            </a:r>
            <a:r>
              <a:rPr lang="ru-RU" sz="3000" dirty="0" smtClean="0">
                <a:solidFill>
                  <a:schemeClr val="accent6">
                    <a:lumMod val="50000"/>
                  </a:schemeClr>
                </a:solidFill>
                <a:latin typeface="Calibri" pitchFamily="34" charset="0"/>
              </a:rPr>
              <a:t> от 13.02.2015 г. </a:t>
            </a:r>
            <a:r>
              <a:rPr lang="ru-RU" sz="3000" dirty="0" err="1" smtClean="0">
                <a:solidFill>
                  <a:schemeClr val="accent6">
                    <a:lumMod val="50000"/>
                  </a:schemeClr>
                </a:solidFill>
                <a:latin typeface="Calibri" pitchFamily="34" charset="0"/>
              </a:rPr>
              <a:t>председателят</a:t>
            </a:r>
            <a:r>
              <a:rPr lang="ru-RU" sz="3000" dirty="0" smtClean="0">
                <a:solidFill>
                  <a:schemeClr val="accent6">
                    <a:lumMod val="50000"/>
                  </a:schemeClr>
                </a:solidFill>
                <a:latin typeface="Calibri" pitchFamily="34" charset="0"/>
              </a:rPr>
              <a:t> </a:t>
            </a:r>
            <a:r>
              <a:rPr lang="ru-RU" sz="3000" dirty="0">
                <a:solidFill>
                  <a:schemeClr val="accent6">
                    <a:lumMod val="50000"/>
                  </a:schemeClr>
                </a:solidFill>
                <a:latin typeface="Calibri" pitchFamily="34" charset="0"/>
              </a:rPr>
              <a:t>на </a:t>
            </a:r>
            <a:r>
              <a:rPr lang="ru-RU" sz="3000" dirty="0" err="1" smtClean="0">
                <a:solidFill>
                  <a:schemeClr val="accent6">
                    <a:lumMod val="50000"/>
                  </a:schemeClr>
                </a:solidFill>
                <a:latin typeface="Calibri" pitchFamily="34" charset="0"/>
              </a:rPr>
              <a:t>Методическия</a:t>
            </a:r>
            <a:r>
              <a:rPr lang="ru-RU" sz="3000" dirty="0" smtClean="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съвет</a:t>
            </a:r>
            <a:r>
              <a:rPr lang="ru-RU" sz="3000" dirty="0">
                <a:solidFill>
                  <a:schemeClr val="accent6">
                    <a:lumMod val="50000"/>
                  </a:schemeClr>
                </a:solidFill>
                <a:latin typeface="Calibri" pitchFamily="34" charset="0"/>
              </a:rPr>
              <a:t> по </a:t>
            </a:r>
            <a:r>
              <a:rPr lang="ru-RU" sz="3000" dirty="0" err="1">
                <a:solidFill>
                  <a:schemeClr val="accent6">
                    <a:lumMod val="50000"/>
                  </a:schemeClr>
                </a:solidFill>
                <a:latin typeface="Calibri" pitchFamily="34" charset="0"/>
              </a:rPr>
              <a:t>финансови</a:t>
            </a:r>
            <a:r>
              <a:rPr lang="ru-RU" sz="3000" dirty="0">
                <a:solidFill>
                  <a:schemeClr val="accent6">
                    <a:lumMod val="50000"/>
                  </a:schemeClr>
                </a:solidFill>
                <a:latin typeface="Calibri" pitchFamily="34" charset="0"/>
              </a:rPr>
              <a:t> </a:t>
            </a:r>
            <a:r>
              <a:rPr lang="ru-RU" sz="3000" dirty="0" err="1">
                <a:solidFill>
                  <a:schemeClr val="accent6">
                    <a:lumMod val="50000"/>
                  </a:schemeClr>
                </a:solidFill>
                <a:latin typeface="Calibri" pitchFamily="34" charset="0"/>
              </a:rPr>
              <a:t>корекции</a:t>
            </a:r>
            <a:r>
              <a:rPr lang="ru-RU" sz="3000" dirty="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уведоми</a:t>
            </a:r>
            <a:r>
              <a:rPr lang="ru-RU" sz="3000" dirty="0" smtClean="0">
                <a:solidFill>
                  <a:schemeClr val="accent6">
                    <a:lumMod val="50000"/>
                  </a:schemeClr>
                </a:solidFill>
                <a:latin typeface="Calibri" pitchFamily="34" charset="0"/>
              </a:rPr>
              <a:t> Община Габрово, че </a:t>
            </a:r>
            <a:r>
              <a:rPr lang="ru-RU" sz="3000" dirty="0" err="1" smtClean="0">
                <a:solidFill>
                  <a:schemeClr val="accent6">
                    <a:lumMod val="50000"/>
                  </a:schemeClr>
                </a:solidFill>
                <a:latin typeface="Calibri" pitchFamily="34" charset="0"/>
              </a:rPr>
              <a:t>вътрешните</a:t>
            </a:r>
            <a:r>
              <a:rPr lang="ru-RU" sz="3000" dirty="0" smtClean="0">
                <a:solidFill>
                  <a:schemeClr val="accent6">
                    <a:lumMod val="50000"/>
                  </a:schemeClr>
                </a:solidFill>
                <a:latin typeface="Calibri" pitchFamily="34" charset="0"/>
              </a:rPr>
              <a:t> правила за работа на </a:t>
            </a:r>
            <a:r>
              <a:rPr lang="ru-RU" sz="3000" dirty="0" err="1" smtClean="0">
                <a:solidFill>
                  <a:schemeClr val="accent6">
                    <a:lumMod val="50000"/>
                  </a:schemeClr>
                </a:solidFill>
                <a:latin typeface="Calibri" pitchFamily="34" charset="0"/>
              </a:rPr>
              <a:t>съвета</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са</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отменени</a:t>
            </a:r>
            <a:r>
              <a:rPr lang="ru-RU" sz="3000" dirty="0" smtClean="0">
                <a:solidFill>
                  <a:schemeClr val="accent6">
                    <a:lumMod val="50000"/>
                  </a:schemeClr>
                </a:solidFill>
                <a:latin typeface="Calibri" pitchFamily="34" charset="0"/>
              </a:rPr>
              <a:t> и </a:t>
            </a:r>
            <a:r>
              <a:rPr lang="ru-RU" sz="3000" dirty="0" err="1" smtClean="0">
                <a:solidFill>
                  <a:schemeClr val="accent6">
                    <a:lumMod val="50000"/>
                  </a:schemeClr>
                </a:solidFill>
                <a:latin typeface="Calibri" pitchFamily="34" charset="0"/>
              </a:rPr>
              <a:t>възраженията</a:t>
            </a:r>
            <a:r>
              <a:rPr lang="ru-RU" sz="3000" dirty="0" smtClean="0">
                <a:solidFill>
                  <a:schemeClr val="accent6">
                    <a:lumMod val="50000"/>
                  </a:schemeClr>
                </a:solidFill>
                <a:latin typeface="Calibri" pitchFamily="34" charset="0"/>
              </a:rPr>
              <a:t> на Община Габрово </a:t>
            </a:r>
            <a:r>
              <a:rPr lang="ru-RU" sz="3000" dirty="0" err="1" smtClean="0">
                <a:solidFill>
                  <a:schemeClr val="accent6">
                    <a:lumMod val="50000"/>
                  </a:schemeClr>
                </a:solidFill>
                <a:latin typeface="Calibri" pitchFamily="34" charset="0"/>
              </a:rPr>
              <a:t>ще</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бъдат</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разгледани</a:t>
            </a:r>
            <a:r>
              <a:rPr lang="ru-RU" sz="3000" dirty="0" smtClean="0">
                <a:solidFill>
                  <a:schemeClr val="accent6">
                    <a:lumMod val="50000"/>
                  </a:schemeClr>
                </a:solidFill>
                <a:latin typeface="Calibri" pitchFamily="34" charset="0"/>
              </a:rPr>
              <a:t> в </a:t>
            </a:r>
            <a:r>
              <a:rPr lang="ru-RU" sz="3000" dirty="0" err="1" smtClean="0">
                <a:solidFill>
                  <a:schemeClr val="accent6">
                    <a:lumMod val="50000"/>
                  </a:schemeClr>
                </a:solidFill>
                <a:latin typeface="Calibri" pitchFamily="34" charset="0"/>
              </a:rPr>
              <a:t>рамките</a:t>
            </a:r>
            <a:r>
              <a:rPr lang="ru-RU" sz="3000" dirty="0" smtClean="0">
                <a:solidFill>
                  <a:schemeClr val="accent6">
                    <a:lumMod val="50000"/>
                  </a:schemeClr>
                </a:solidFill>
                <a:latin typeface="Calibri" pitchFamily="34" charset="0"/>
              </a:rPr>
              <a:t> на </a:t>
            </a:r>
            <a:r>
              <a:rPr lang="ru-RU" sz="3000" dirty="0" err="1" smtClean="0">
                <a:solidFill>
                  <a:schemeClr val="accent6">
                    <a:lumMod val="50000"/>
                  </a:schemeClr>
                </a:solidFill>
                <a:latin typeface="Calibri" pitchFamily="34" charset="0"/>
              </a:rPr>
              <a:t>хоризонтален</a:t>
            </a:r>
            <a:r>
              <a:rPr lang="ru-RU" sz="3000" dirty="0" smtClean="0">
                <a:solidFill>
                  <a:schemeClr val="accent6">
                    <a:lumMod val="50000"/>
                  </a:schemeClr>
                </a:solidFill>
                <a:latin typeface="Calibri" pitchFamily="34" charset="0"/>
              </a:rPr>
              <a:t> анализ на </a:t>
            </a:r>
            <a:r>
              <a:rPr lang="ru-RU" sz="3000" dirty="0" err="1" smtClean="0">
                <a:solidFill>
                  <a:schemeClr val="accent6">
                    <a:lumMod val="50000"/>
                  </a:schemeClr>
                </a:solidFill>
                <a:latin typeface="Calibri" pitchFamily="34" charset="0"/>
              </a:rPr>
              <a:t>типовите</a:t>
            </a:r>
            <a:r>
              <a:rPr lang="ru-RU" sz="3000" dirty="0" smtClean="0">
                <a:solidFill>
                  <a:schemeClr val="accent6">
                    <a:lumMod val="50000"/>
                  </a:schemeClr>
                </a:solidFill>
                <a:latin typeface="Calibri" pitchFamily="34" charset="0"/>
              </a:rPr>
              <a:t> нарушения, за </a:t>
            </a:r>
            <a:r>
              <a:rPr lang="ru-RU" sz="3000" dirty="0" err="1" smtClean="0">
                <a:solidFill>
                  <a:schemeClr val="accent6">
                    <a:lumMod val="50000"/>
                  </a:schemeClr>
                </a:solidFill>
                <a:latin typeface="Calibri" pitchFamily="34" charset="0"/>
              </a:rPr>
              <a:t>който</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резултат</a:t>
            </a:r>
            <a:r>
              <a:rPr lang="ru-RU" sz="3000" dirty="0" smtClean="0">
                <a:solidFill>
                  <a:schemeClr val="accent6">
                    <a:lumMod val="50000"/>
                  </a:schemeClr>
                </a:solidFill>
                <a:latin typeface="Calibri" pitchFamily="34" charset="0"/>
              </a:rPr>
              <a:t> Община Габрово </a:t>
            </a:r>
            <a:r>
              <a:rPr lang="ru-RU" sz="3000" dirty="0" err="1" smtClean="0">
                <a:solidFill>
                  <a:schemeClr val="accent6">
                    <a:lumMod val="50000"/>
                  </a:schemeClr>
                </a:solidFill>
                <a:latin typeface="Calibri" pitchFamily="34" charset="0"/>
              </a:rPr>
              <a:t>ще</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бъде</a:t>
            </a:r>
            <a:r>
              <a:rPr lang="ru-RU" sz="3000" dirty="0" smtClean="0">
                <a:solidFill>
                  <a:schemeClr val="accent6">
                    <a:lumMod val="50000"/>
                  </a:schemeClr>
                </a:solidFill>
                <a:latin typeface="Calibri" pitchFamily="34" charset="0"/>
              </a:rPr>
              <a:t> </a:t>
            </a:r>
            <a:r>
              <a:rPr lang="ru-RU" sz="3000" dirty="0" err="1" smtClean="0">
                <a:solidFill>
                  <a:schemeClr val="accent6">
                    <a:lumMod val="50000"/>
                  </a:schemeClr>
                </a:solidFill>
                <a:latin typeface="Calibri" pitchFamily="34" charset="0"/>
              </a:rPr>
              <a:t>уведомена</a:t>
            </a:r>
            <a:r>
              <a:rPr lang="ru-RU" sz="3000" dirty="0" smtClean="0">
                <a:solidFill>
                  <a:schemeClr val="accent6">
                    <a:lumMod val="50000"/>
                  </a:schemeClr>
                </a:solidFill>
                <a:latin typeface="Calibri" pitchFamily="34" charset="0"/>
              </a:rPr>
              <a:t> своевременно.</a:t>
            </a:r>
            <a:br>
              <a:rPr lang="ru-RU" sz="3000" dirty="0" smtClean="0">
                <a:solidFill>
                  <a:schemeClr val="accent6">
                    <a:lumMod val="50000"/>
                  </a:schemeClr>
                </a:solidFill>
                <a:latin typeface="Calibri" pitchFamily="34" charset="0"/>
              </a:rPr>
            </a:br>
            <a:r>
              <a:rPr lang="ru-RU" sz="2200" dirty="0">
                <a:solidFill>
                  <a:schemeClr val="accent6">
                    <a:lumMod val="50000"/>
                  </a:schemeClr>
                </a:solidFill>
                <a:latin typeface="Calibri" pitchFamily="34" charset="0"/>
              </a:rPr>
              <a:t/>
            </a:r>
            <a:br>
              <a:rPr lang="ru-RU" sz="2200" dirty="0">
                <a:solidFill>
                  <a:schemeClr val="accent6">
                    <a:lumMod val="50000"/>
                  </a:schemeClr>
                </a:solidFill>
                <a:latin typeface="Calibri" pitchFamily="34" charset="0"/>
              </a:rPr>
            </a:br>
            <a:endParaRPr lang="ru-RU" sz="1800"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921008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197372"/>
            <a:ext cx="8568952" cy="5688012"/>
          </a:xfrm>
        </p:spPr>
        <p:txBody>
          <a:bodyPr>
            <a:noAutofit/>
          </a:bodyPr>
          <a:lstStyle/>
          <a:p>
            <a:r>
              <a:rPr lang="ru-RU" b="1" i="1" dirty="0" smtClean="0">
                <a:solidFill>
                  <a:schemeClr val="accent6">
                    <a:lumMod val="50000"/>
                  </a:schemeClr>
                </a:solidFill>
                <a:latin typeface="Calibri" pitchFamily="34" charset="0"/>
              </a:rPr>
              <a:t>1</a:t>
            </a:r>
            <a:r>
              <a:rPr lang="ru-RU" b="1" i="1" dirty="0">
                <a:solidFill>
                  <a:schemeClr val="accent6">
                    <a:lumMod val="50000"/>
                  </a:schemeClr>
                </a:solidFill>
                <a:latin typeface="Calibri" pitchFamily="34" charset="0"/>
              </a:rPr>
              <a:t>. </a:t>
            </a:r>
            <a:r>
              <a:rPr lang="ru-RU" b="1" i="1" dirty="0" err="1">
                <a:solidFill>
                  <a:schemeClr val="accent6">
                    <a:lumMod val="50000"/>
                  </a:schemeClr>
                </a:solidFill>
                <a:latin typeface="Calibri" pitchFamily="34" charset="0"/>
              </a:rPr>
              <a:t>Подписване</a:t>
            </a:r>
            <a:r>
              <a:rPr lang="ru-RU" b="1" i="1" dirty="0">
                <a:solidFill>
                  <a:schemeClr val="accent6">
                    <a:lumMod val="50000"/>
                  </a:schemeClr>
                </a:solidFill>
                <a:latin typeface="Calibri" pitchFamily="34" charset="0"/>
              </a:rPr>
              <a:t> на </a:t>
            </a:r>
            <a:r>
              <a:rPr lang="ru-RU" b="1" i="1" dirty="0" err="1">
                <a:solidFill>
                  <a:schemeClr val="accent6">
                    <a:lumMod val="50000"/>
                  </a:schemeClr>
                </a:solidFill>
                <a:latin typeface="Calibri" pitchFamily="34" charset="0"/>
              </a:rPr>
              <a:t>Актове</a:t>
            </a:r>
            <a:r>
              <a:rPr lang="ru-RU" b="1" i="1" dirty="0">
                <a:solidFill>
                  <a:schemeClr val="accent6">
                    <a:lumMod val="50000"/>
                  </a:schemeClr>
                </a:solidFill>
                <a:latin typeface="Calibri" pitchFamily="34" charset="0"/>
              </a:rPr>
              <a:t> 10 за временно </a:t>
            </a:r>
            <a:r>
              <a:rPr lang="ru-RU" b="1" i="1" dirty="0" err="1">
                <a:solidFill>
                  <a:schemeClr val="accent6">
                    <a:lumMod val="50000"/>
                  </a:schemeClr>
                </a:solidFill>
                <a:latin typeface="Calibri" pitchFamily="34" charset="0"/>
              </a:rPr>
              <a:t>спиране</a:t>
            </a:r>
            <a:r>
              <a:rPr lang="ru-RU" b="1" i="1" dirty="0">
                <a:solidFill>
                  <a:schemeClr val="accent6">
                    <a:lumMod val="50000"/>
                  </a:schemeClr>
                </a:solidFill>
                <a:latin typeface="Calibri" pitchFamily="34" charset="0"/>
              </a:rPr>
              <a:t> на </a:t>
            </a:r>
            <a:r>
              <a:rPr lang="ru-RU" b="1" i="1" dirty="0" err="1" smtClean="0">
                <a:solidFill>
                  <a:schemeClr val="accent6">
                    <a:lumMod val="50000"/>
                  </a:schemeClr>
                </a:solidFill>
                <a:latin typeface="Calibri" pitchFamily="34" charset="0"/>
              </a:rPr>
              <a:t>строителството</a:t>
            </a:r>
            <a:r>
              <a:rPr lang="ru-RU" b="1" i="1" dirty="0" smtClean="0">
                <a:solidFill>
                  <a:schemeClr val="accent6">
                    <a:lumMod val="50000"/>
                  </a:schemeClr>
                </a:solidFill>
                <a:latin typeface="Calibri" pitchFamily="34" charset="0"/>
              </a:rPr>
              <a:t/>
            </a:r>
            <a:br>
              <a:rPr lang="ru-RU" b="1" i="1" dirty="0" smtClean="0">
                <a:solidFill>
                  <a:schemeClr val="accent6">
                    <a:lumMod val="50000"/>
                  </a:schemeClr>
                </a:solidFill>
                <a:latin typeface="Calibri" pitchFamily="34" charset="0"/>
              </a:rPr>
            </a:br>
            <a:r>
              <a:rPr lang="ru-RU" b="1" i="1" dirty="0">
                <a:solidFill>
                  <a:schemeClr val="accent6">
                    <a:lumMod val="50000"/>
                  </a:schemeClr>
                </a:solidFill>
                <a:latin typeface="Calibri" pitchFamily="34" charset="0"/>
              </a:rPr>
              <a:t/>
            </a:r>
            <a:br>
              <a:rPr lang="ru-RU" b="1" i="1" dirty="0">
                <a:solidFill>
                  <a:schemeClr val="accent6">
                    <a:lumMod val="50000"/>
                  </a:schemeClr>
                </a:solidFill>
                <a:latin typeface="Calibri" pitchFamily="34" charset="0"/>
              </a:rPr>
            </a:br>
            <a:r>
              <a:rPr lang="ru-RU" dirty="0" err="1" smtClean="0">
                <a:solidFill>
                  <a:schemeClr val="accent6">
                    <a:lumMod val="50000"/>
                  </a:schemeClr>
                </a:solidFill>
                <a:latin typeface="Calibri" pitchFamily="34" charset="0"/>
              </a:rPr>
              <a:t>Такива</a:t>
            </a:r>
            <a:r>
              <a:rPr lang="ru-RU" dirty="0" smtClean="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са</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подписани</a:t>
            </a:r>
            <a:r>
              <a:rPr lang="ru-RU" dirty="0">
                <a:solidFill>
                  <a:schemeClr val="accent6">
                    <a:lumMod val="50000"/>
                  </a:schemeClr>
                </a:solidFill>
                <a:latin typeface="Calibri" pitchFamily="34" charset="0"/>
              </a:rPr>
              <a:t>, по </a:t>
            </a:r>
            <a:r>
              <a:rPr lang="ru-RU" dirty="0" err="1">
                <a:solidFill>
                  <a:schemeClr val="accent6">
                    <a:lumMod val="50000"/>
                  </a:schemeClr>
                </a:solidFill>
                <a:latin typeface="Calibri" pitchFamily="34" charset="0"/>
              </a:rPr>
              <a:t>различни</a:t>
            </a:r>
            <a:r>
              <a:rPr lang="ru-RU" dirty="0">
                <a:solidFill>
                  <a:schemeClr val="accent6">
                    <a:lumMod val="50000"/>
                  </a:schemeClr>
                </a:solidFill>
                <a:latin typeface="Calibri" pitchFamily="34" charset="0"/>
              </a:rPr>
              <a:t> причини, </a:t>
            </a:r>
            <a:r>
              <a:rPr lang="ru-RU" dirty="0" smtClean="0">
                <a:solidFill>
                  <a:schemeClr val="accent6">
                    <a:lumMod val="50000"/>
                  </a:schemeClr>
                </a:solidFill>
                <a:latin typeface="Calibri" pitchFamily="34" charset="0"/>
              </a:rPr>
              <a:t>за </a:t>
            </a:r>
            <a:r>
              <a:rPr lang="ru-RU" dirty="0" err="1">
                <a:solidFill>
                  <a:schemeClr val="accent6">
                    <a:lumMod val="50000"/>
                  </a:schemeClr>
                </a:solidFill>
                <a:latin typeface="Calibri" pitchFamily="34" charset="0"/>
              </a:rPr>
              <a:t>всички</a:t>
            </a:r>
            <a:r>
              <a:rPr lang="ru-RU" dirty="0">
                <a:solidFill>
                  <a:schemeClr val="accent6">
                    <a:lumMod val="50000"/>
                  </a:schemeClr>
                </a:solidFill>
                <a:latin typeface="Calibri" pitchFamily="34" charset="0"/>
              </a:rPr>
              <a:t> договори, </a:t>
            </a:r>
            <a:r>
              <a:rPr lang="ru-RU" dirty="0" err="1">
                <a:solidFill>
                  <a:schemeClr val="accent6">
                    <a:lumMod val="50000"/>
                  </a:schemeClr>
                </a:solidFill>
                <a:latin typeface="Calibri" pitchFamily="34" charset="0"/>
              </a:rPr>
              <a:t>съгласно</a:t>
            </a:r>
            <a:r>
              <a:rPr lang="ru-RU" dirty="0">
                <a:solidFill>
                  <a:schemeClr val="accent6">
                    <a:lumMod val="50000"/>
                  </a:schemeClr>
                </a:solidFill>
                <a:latin typeface="Calibri" pitchFamily="34" charset="0"/>
              </a:rPr>
              <a:t> </a:t>
            </a:r>
            <a:r>
              <a:rPr lang="ru-RU" dirty="0" smtClean="0">
                <a:solidFill>
                  <a:schemeClr val="accent6">
                    <a:lumMod val="50000"/>
                  </a:schemeClr>
                </a:solidFill>
                <a:latin typeface="Calibri" pitchFamily="34" charset="0"/>
              </a:rPr>
              <a:t>под </a:t>
            </a:r>
            <a:r>
              <a:rPr lang="ru-RU" i="1" dirty="0">
                <a:solidFill>
                  <a:schemeClr val="accent6">
                    <a:lumMod val="50000"/>
                  </a:schemeClr>
                </a:solidFill>
                <a:latin typeface="Calibri" pitchFamily="34" charset="0"/>
              </a:rPr>
              <a:t>клауза 8.8 </a:t>
            </a:r>
            <a:r>
              <a:rPr lang="ru-RU" i="1" dirty="0" err="1">
                <a:solidFill>
                  <a:schemeClr val="accent6">
                    <a:lumMod val="50000"/>
                  </a:schemeClr>
                </a:solidFill>
                <a:latin typeface="Calibri" pitchFamily="34" charset="0"/>
              </a:rPr>
              <a:t>Прекъсване</a:t>
            </a:r>
            <a:r>
              <a:rPr lang="ru-RU" i="1" dirty="0">
                <a:solidFill>
                  <a:schemeClr val="accent6">
                    <a:lumMod val="50000"/>
                  </a:schemeClr>
                </a:solidFill>
                <a:latin typeface="Calibri" pitchFamily="34" charset="0"/>
              </a:rPr>
              <a:t> на Работа </a:t>
            </a:r>
            <a:r>
              <a:rPr lang="ru-RU" dirty="0">
                <a:solidFill>
                  <a:schemeClr val="accent6">
                    <a:lumMod val="50000"/>
                  </a:schemeClr>
                </a:solidFill>
                <a:latin typeface="Calibri" pitchFamily="34" charset="0"/>
              </a:rPr>
              <a:t>от </a:t>
            </a:r>
            <a:r>
              <a:rPr lang="ru-RU" dirty="0" smtClean="0">
                <a:solidFill>
                  <a:schemeClr val="accent6">
                    <a:lumMod val="50000"/>
                  </a:schemeClr>
                </a:solidFill>
                <a:latin typeface="Calibri" pitchFamily="34" charset="0"/>
              </a:rPr>
              <a:t>Договорите</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endParaRPr lang="ru-RU"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52032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404664"/>
            <a:ext cx="8640960" cy="3815804"/>
          </a:xfrm>
        </p:spPr>
        <p:txBody>
          <a:bodyPr>
            <a:normAutofit/>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bg-BG" sz="4800" b="1" dirty="0" smtClean="0">
                <a:solidFill>
                  <a:schemeClr val="accent6">
                    <a:lumMod val="50000"/>
                  </a:schemeClr>
                </a:solidFill>
                <a:latin typeface="Calibri" pitchFamily="34" charset="0"/>
              </a:rPr>
              <a:t>КОНТРОЛ НА КАЧЕСТВОТО</a:t>
            </a:r>
            <a:endParaRPr lang="ru-RU" sz="1800" b="1"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0035792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765324"/>
            <a:ext cx="8640960"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bg-BG" sz="4800" dirty="0" smtClean="0">
                <a:solidFill>
                  <a:schemeClr val="accent6">
                    <a:lumMod val="50000"/>
                  </a:schemeClr>
                </a:solidFill>
                <a:latin typeface="Calibri" pitchFamily="34" charset="0"/>
              </a:rPr>
              <a:t>Извършват се </a:t>
            </a:r>
            <a:r>
              <a:rPr lang="bg-BG" sz="4800" b="1" u="sng" dirty="0" smtClean="0">
                <a:solidFill>
                  <a:schemeClr val="accent6">
                    <a:lumMod val="50000"/>
                  </a:schemeClr>
                </a:solidFill>
                <a:latin typeface="Calibri" pitchFamily="34" charset="0"/>
              </a:rPr>
              <a:t>финални инспекции </a:t>
            </a:r>
            <a:r>
              <a:rPr lang="bg-BG" sz="4800" dirty="0" smtClean="0">
                <a:solidFill>
                  <a:schemeClr val="accent6">
                    <a:lumMod val="50000"/>
                  </a:schemeClr>
                </a:solidFill>
                <a:latin typeface="Calibri" pitchFamily="34" charset="0"/>
              </a:rPr>
              <a:t>по под обектите за етапи 2 и 3 и се отстраняват констатирани забележки, свързани с възстановяване на настилки, изправност на спирателни кранове и пожарни хидранти, състояние на </a:t>
            </a:r>
            <a:r>
              <a:rPr lang="bg-BG" sz="4800" dirty="0" err="1" smtClean="0">
                <a:solidFill>
                  <a:schemeClr val="accent6">
                    <a:lumMod val="50000"/>
                  </a:schemeClr>
                </a:solidFill>
                <a:latin typeface="Calibri" pitchFamily="34" charset="0"/>
              </a:rPr>
              <a:t>новоизградените</a:t>
            </a:r>
            <a:r>
              <a:rPr lang="bg-BG" sz="4800" dirty="0" smtClean="0">
                <a:solidFill>
                  <a:schemeClr val="accent6">
                    <a:lumMod val="50000"/>
                  </a:schemeClr>
                </a:solidFill>
                <a:latin typeface="Calibri" pitchFamily="34" charset="0"/>
              </a:rPr>
              <a:t> шахти </a:t>
            </a:r>
            <a:endParaRPr lang="ru-RU" sz="1800"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9067709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197372"/>
            <a:ext cx="8640960"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bg-BG" sz="4400" dirty="0" smtClean="0">
                <a:solidFill>
                  <a:schemeClr val="accent6">
                    <a:lumMod val="50000"/>
                  </a:schemeClr>
                </a:solidFill>
                <a:latin typeface="Calibri" pitchFamily="34" charset="0"/>
              </a:rPr>
              <a:t>Н</a:t>
            </a:r>
            <a:r>
              <a:rPr lang="ru-RU" sz="4400" dirty="0" smtClean="0">
                <a:latin typeface="Calibri" pitchFamily="34" charset="0"/>
              </a:rPr>
              <a:t>а </a:t>
            </a:r>
            <a:r>
              <a:rPr lang="ru-RU" sz="4400" dirty="0">
                <a:latin typeface="Calibri" pitchFamily="34" charset="0"/>
              </a:rPr>
              <a:t>24.02.2015 г. </a:t>
            </a:r>
            <a:r>
              <a:rPr lang="ru-RU" sz="4400" dirty="0" err="1" smtClean="0">
                <a:latin typeface="Calibri" pitchFamily="34" charset="0"/>
              </a:rPr>
              <a:t>възникна</a:t>
            </a:r>
            <a:r>
              <a:rPr lang="ru-RU" sz="4400" dirty="0" smtClean="0">
                <a:latin typeface="Calibri" pitchFamily="34" charset="0"/>
              </a:rPr>
              <a:t> авария </a:t>
            </a:r>
            <a:r>
              <a:rPr lang="ru-RU" sz="4400" dirty="0">
                <a:latin typeface="Calibri" pitchFamily="34" charset="0"/>
              </a:rPr>
              <a:t>на </a:t>
            </a:r>
            <a:r>
              <a:rPr lang="ru-RU" sz="4400" dirty="0" err="1" smtClean="0">
                <a:latin typeface="Calibri" pitchFamily="34" charset="0"/>
              </a:rPr>
              <a:t>новоизпълнен</a:t>
            </a:r>
            <a:r>
              <a:rPr lang="ru-RU" sz="4400" dirty="0" smtClean="0">
                <a:latin typeface="Calibri" pitchFamily="34" charset="0"/>
              </a:rPr>
              <a:t> </a:t>
            </a:r>
            <a:r>
              <a:rPr lang="ru-RU" sz="4400" dirty="0" err="1" smtClean="0">
                <a:latin typeface="Calibri" pitchFamily="34" charset="0"/>
              </a:rPr>
              <a:t>хранителен</a:t>
            </a:r>
            <a:r>
              <a:rPr lang="ru-RU" sz="4400" dirty="0" smtClean="0">
                <a:latin typeface="Calibri" pitchFamily="34" charset="0"/>
              </a:rPr>
              <a:t> водопровод по бул. </a:t>
            </a:r>
            <a:r>
              <a:rPr lang="ru-RU" sz="4400" dirty="0" err="1" smtClean="0">
                <a:latin typeface="Calibri" pitchFamily="34" charset="0"/>
              </a:rPr>
              <a:t>Априлов</a:t>
            </a:r>
            <a:r>
              <a:rPr lang="ru-RU" sz="4400" dirty="0" smtClean="0">
                <a:latin typeface="Calibri" pitchFamily="34" charset="0"/>
              </a:rPr>
              <a:t>, </a:t>
            </a:r>
            <a:r>
              <a:rPr lang="ru-RU" sz="4400" dirty="0">
                <a:latin typeface="Calibri" pitchFamily="34" charset="0"/>
              </a:rPr>
              <a:t>наложила </a:t>
            </a:r>
            <a:r>
              <a:rPr lang="ru-RU" sz="4400" dirty="0" err="1" smtClean="0">
                <a:latin typeface="Calibri" pitchFamily="34" charset="0"/>
              </a:rPr>
              <a:t>извършване</a:t>
            </a:r>
            <a:r>
              <a:rPr lang="ru-RU" sz="4400" dirty="0" smtClean="0">
                <a:latin typeface="Calibri" pitchFamily="34" charset="0"/>
              </a:rPr>
              <a:t> </a:t>
            </a:r>
            <a:r>
              <a:rPr lang="ru-RU" sz="4400" dirty="0">
                <a:latin typeface="Calibri" pitchFamily="34" charset="0"/>
              </a:rPr>
              <a:t>на </a:t>
            </a:r>
            <a:r>
              <a:rPr lang="ru-RU" sz="4400" dirty="0" err="1">
                <a:latin typeface="Calibri" pitchFamily="34" charset="0"/>
              </a:rPr>
              <a:t>изкопни</a:t>
            </a:r>
            <a:r>
              <a:rPr lang="ru-RU" sz="4400" dirty="0">
                <a:latin typeface="Calibri" pitchFamily="34" charset="0"/>
              </a:rPr>
              <a:t> </a:t>
            </a:r>
            <a:r>
              <a:rPr lang="ru-RU" sz="4400" dirty="0" err="1">
                <a:latin typeface="Calibri" pitchFamily="34" charset="0"/>
              </a:rPr>
              <a:t>дейности</a:t>
            </a:r>
            <a:r>
              <a:rPr lang="ru-RU" sz="4400" dirty="0">
                <a:latin typeface="Calibri" pitchFamily="34" charset="0"/>
              </a:rPr>
              <a:t> на </a:t>
            </a:r>
            <a:r>
              <a:rPr lang="ru-RU" sz="4400" dirty="0" err="1">
                <a:latin typeface="Calibri" pitchFamily="34" charset="0"/>
              </a:rPr>
              <a:t>кръстовището</a:t>
            </a:r>
            <a:r>
              <a:rPr lang="ru-RU" sz="4400" dirty="0">
                <a:latin typeface="Calibri" pitchFamily="34" charset="0"/>
              </a:rPr>
              <a:t> на </a:t>
            </a:r>
            <a:r>
              <a:rPr lang="ru-RU" sz="4400" dirty="0" err="1">
                <a:latin typeface="Calibri" pitchFamily="34" charset="0"/>
              </a:rPr>
              <a:t>булеварда</a:t>
            </a:r>
            <a:r>
              <a:rPr lang="ru-RU" sz="4400" dirty="0">
                <a:latin typeface="Calibri" pitchFamily="34" charset="0"/>
              </a:rPr>
              <a:t> с ул. </a:t>
            </a:r>
            <a:r>
              <a:rPr lang="ru-RU" sz="4400" dirty="0" err="1">
                <a:latin typeface="Calibri" pitchFamily="34" charset="0"/>
              </a:rPr>
              <a:t>Райчо</a:t>
            </a:r>
            <a:r>
              <a:rPr lang="ru-RU" sz="4400" dirty="0">
                <a:latin typeface="Calibri" pitchFamily="34" charset="0"/>
              </a:rPr>
              <a:t> </a:t>
            </a:r>
            <a:r>
              <a:rPr lang="ru-RU" sz="4400" dirty="0" err="1">
                <a:latin typeface="Calibri" pitchFamily="34" charset="0"/>
              </a:rPr>
              <a:t>Каролев</a:t>
            </a:r>
            <a:r>
              <a:rPr lang="ru-RU" sz="4400" dirty="0">
                <a:latin typeface="Calibri" pitchFamily="34" charset="0"/>
              </a:rPr>
              <a:t>.</a:t>
            </a:r>
            <a:r>
              <a:rPr lang="ru-RU" sz="2200" dirty="0">
                <a:solidFill>
                  <a:schemeClr val="accent6">
                    <a:lumMod val="50000"/>
                  </a:schemeClr>
                </a:solidFill>
                <a:latin typeface="Calibri" pitchFamily="34" charset="0"/>
              </a:rPr>
              <a:t/>
            </a:r>
            <a:br>
              <a:rPr lang="ru-RU" sz="2200" dirty="0">
                <a:solidFill>
                  <a:schemeClr val="accent6">
                    <a:lumMod val="50000"/>
                  </a:schemeClr>
                </a:solidFill>
                <a:latin typeface="Calibri" pitchFamily="34" charset="0"/>
              </a:rPr>
            </a:br>
            <a:endParaRPr lang="ru-RU" sz="1800"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30347441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197372"/>
            <a:ext cx="8640960" cy="3815804"/>
          </a:xfrm>
        </p:spPr>
        <p:txBody>
          <a:bodyPr>
            <a:normAutofit fontScale="90000"/>
          </a:bodyPr>
          <a:lstStyle/>
          <a:p>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sz="5300" dirty="0">
                <a:solidFill>
                  <a:schemeClr val="accent6">
                    <a:lumMod val="50000"/>
                  </a:schemeClr>
                </a:solidFill>
                <a:latin typeface="Calibri" pitchFamily="34" charset="0"/>
              </a:rPr>
              <a:t/>
            </a:r>
            <a:br>
              <a:rPr lang="ru-RU" sz="5300" dirty="0">
                <a:solidFill>
                  <a:schemeClr val="accent6">
                    <a:lumMod val="50000"/>
                  </a:schemeClr>
                </a:solidFill>
                <a:latin typeface="Calibri" pitchFamily="34" charset="0"/>
              </a:rPr>
            </a:br>
            <a:r>
              <a:rPr lang="ru-RU" sz="4900" dirty="0" err="1" smtClean="0">
                <a:solidFill>
                  <a:schemeClr val="accent6">
                    <a:lumMod val="50000"/>
                  </a:schemeClr>
                </a:solidFill>
                <a:latin typeface="Calibri" pitchFamily="34" charset="0"/>
              </a:rPr>
              <a:t>Аварията</a:t>
            </a:r>
            <a:r>
              <a:rPr lang="ru-RU" sz="4900" dirty="0" smtClean="0">
                <a:solidFill>
                  <a:schemeClr val="accent6">
                    <a:lumMod val="50000"/>
                  </a:schemeClr>
                </a:solidFill>
                <a:latin typeface="Calibri" pitchFamily="34" charset="0"/>
              </a:rPr>
              <a:t> </a:t>
            </a:r>
            <a:r>
              <a:rPr lang="ru-RU" sz="4900" dirty="0" err="1">
                <a:solidFill>
                  <a:schemeClr val="accent6">
                    <a:lumMod val="50000"/>
                  </a:schemeClr>
                </a:solidFill>
                <a:latin typeface="Calibri" pitchFamily="34" charset="0"/>
              </a:rPr>
              <a:t>бе</a:t>
            </a:r>
            <a:r>
              <a:rPr lang="ru-RU" sz="4900" dirty="0">
                <a:solidFill>
                  <a:schemeClr val="accent6">
                    <a:lumMod val="50000"/>
                  </a:schemeClr>
                </a:solidFill>
                <a:latin typeface="Calibri" pitchFamily="34" charset="0"/>
              </a:rPr>
              <a:t> </a:t>
            </a:r>
            <a:r>
              <a:rPr lang="ru-RU" sz="4900" dirty="0" err="1">
                <a:solidFill>
                  <a:schemeClr val="accent6">
                    <a:lumMod val="50000"/>
                  </a:schemeClr>
                </a:solidFill>
                <a:latin typeface="Calibri" pitchFamily="34" charset="0"/>
              </a:rPr>
              <a:t>предизвикана</a:t>
            </a:r>
            <a:r>
              <a:rPr lang="ru-RU" sz="4900" dirty="0">
                <a:solidFill>
                  <a:schemeClr val="accent6">
                    <a:lumMod val="50000"/>
                  </a:schemeClr>
                </a:solidFill>
                <a:latin typeface="Calibri" pitchFamily="34" charset="0"/>
              </a:rPr>
              <a:t> от </a:t>
            </a:r>
            <a:r>
              <a:rPr lang="ru-RU" sz="4900" dirty="0" err="1">
                <a:solidFill>
                  <a:schemeClr val="accent6">
                    <a:lumMod val="50000"/>
                  </a:schemeClr>
                </a:solidFill>
                <a:latin typeface="Calibri" pitchFamily="34" charset="0"/>
              </a:rPr>
              <a:t>дефектирала</a:t>
            </a:r>
            <a:r>
              <a:rPr lang="ru-RU" sz="4900" dirty="0">
                <a:solidFill>
                  <a:schemeClr val="accent6">
                    <a:lumMod val="50000"/>
                  </a:schemeClr>
                </a:solidFill>
                <a:latin typeface="Calibri" pitchFamily="34" charset="0"/>
              </a:rPr>
              <a:t> </a:t>
            </a:r>
            <a:r>
              <a:rPr lang="ru-RU" sz="4900" dirty="0" err="1">
                <a:solidFill>
                  <a:schemeClr val="accent6">
                    <a:lumMod val="50000"/>
                  </a:schemeClr>
                </a:solidFill>
                <a:latin typeface="Calibri" pitchFamily="34" charset="0"/>
              </a:rPr>
              <a:t>муфа</a:t>
            </a:r>
            <a:r>
              <a:rPr lang="ru-RU" sz="4900" dirty="0">
                <a:solidFill>
                  <a:schemeClr val="accent6">
                    <a:lumMod val="50000"/>
                  </a:schemeClr>
                </a:solidFill>
                <a:latin typeface="Calibri" pitchFamily="34" charset="0"/>
              </a:rPr>
              <a:t>, </a:t>
            </a:r>
            <a:r>
              <a:rPr lang="ru-RU" sz="4900" dirty="0" err="1">
                <a:solidFill>
                  <a:schemeClr val="accent6">
                    <a:lumMod val="50000"/>
                  </a:schemeClr>
                </a:solidFill>
                <a:latin typeface="Calibri" pitchFamily="34" charset="0"/>
              </a:rPr>
              <a:t>която</a:t>
            </a:r>
            <a:r>
              <a:rPr lang="ru-RU" sz="4900" dirty="0">
                <a:solidFill>
                  <a:schemeClr val="accent6">
                    <a:lumMod val="50000"/>
                  </a:schemeClr>
                </a:solidFill>
                <a:latin typeface="Calibri" pitchFamily="34" charset="0"/>
              </a:rPr>
              <a:t> </a:t>
            </a:r>
            <a:r>
              <a:rPr lang="ru-RU" sz="4900" dirty="0" err="1">
                <a:solidFill>
                  <a:schemeClr val="accent6">
                    <a:lumMod val="50000"/>
                  </a:schemeClr>
                </a:solidFill>
                <a:latin typeface="Calibri" pitchFamily="34" charset="0"/>
              </a:rPr>
              <a:t>бе</a:t>
            </a:r>
            <a:r>
              <a:rPr lang="ru-RU" sz="4900" dirty="0">
                <a:solidFill>
                  <a:schemeClr val="accent6">
                    <a:lumMod val="50000"/>
                  </a:schemeClr>
                </a:solidFill>
                <a:latin typeface="Calibri" pitchFamily="34" charset="0"/>
              </a:rPr>
              <a:t> подменена от </a:t>
            </a:r>
            <a:r>
              <a:rPr lang="ru-RU" sz="4900" dirty="0" err="1">
                <a:solidFill>
                  <a:schemeClr val="accent6">
                    <a:lumMod val="50000"/>
                  </a:schemeClr>
                </a:solidFill>
                <a:latin typeface="Calibri" pitchFamily="34" charset="0"/>
              </a:rPr>
              <a:t>екипа</a:t>
            </a:r>
            <a:r>
              <a:rPr lang="ru-RU" sz="4900" dirty="0">
                <a:solidFill>
                  <a:schemeClr val="accent6">
                    <a:lumMod val="50000"/>
                  </a:schemeClr>
                </a:solidFill>
                <a:latin typeface="Calibri" pitchFamily="34" charset="0"/>
              </a:rPr>
              <a:t> на </a:t>
            </a:r>
            <a:r>
              <a:rPr lang="ru-RU" sz="4900" dirty="0" err="1">
                <a:solidFill>
                  <a:schemeClr val="accent6">
                    <a:lumMod val="50000"/>
                  </a:schemeClr>
                </a:solidFill>
                <a:latin typeface="Calibri" pitchFamily="34" charset="0"/>
              </a:rPr>
              <a:t>строителната</a:t>
            </a:r>
            <a:r>
              <a:rPr lang="ru-RU" sz="4900" dirty="0">
                <a:solidFill>
                  <a:schemeClr val="accent6">
                    <a:lumMod val="50000"/>
                  </a:schemeClr>
                </a:solidFill>
                <a:latin typeface="Calibri" pitchFamily="34" charset="0"/>
              </a:rPr>
              <a:t> фирма, </a:t>
            </a:r>
            <a:r>
              <a:rPr lang="ru-RU" sz="4900" dirty="0" err="1">
                <a:solidFill>
                  <a:schemeClr val="accent6">
                    <a:lumMod val="50000"/>
                  </a:schemeClr>
                </a:solidFill>
                <a:latin typeface="Calibri" pitchFamily="34" charset="0"/>
              </a:rPr>
              <a:t>извършила</a:t>
            </a:r>
            <a:r>
              <a:rPr lang="ru-RU" sz="4900" dirty="0">
                <a:solidFill>
                  <a:schemeClr val="accent6">
                    <a:lumMod val="50000"/>
                  </a:schemeClr>
                </a:solidFill>
                <a:latin typeface="Calibri" pitchFamily="34" charset="0"/>
              </a:rPr>
              <a:t> </a:t>
            </a:r>
            <a:r>
              <a:rPr lang="ru-RU" sz="4900" dirty="0" err="1">
                <a:solidFill>
                  <a:schemeClr val="accent6">
                    <a:lumMod val="50000"/>
                  </a:schemeClr>
                </a:solidFill>
                <a:latin typeface="Calibri" pitchFamily="34" charset="0"/>
              </a:rPr>
              <a:t>полагането</a:t>
            </a:r>
            <a:r>
              <a:rPr lang="ru-RU" sz="4900" dirty="0">
                <a:solidFill>
                  <a:schemeClr val="accent6">
                    <a:lumMod val="50000"/>
                  </a:schemeClr>
                </a:solidFill>
                <a:latin typeface="Calibri" pitchFamily="34" charset="0"/>
              </a:rPr>
              <a:t> на </a:t>
            </a:r>
            <a:r>
              <a:rPr lang="ru-RU" sz="4900" dirty="0" err="1">
                <a:solidFill>
                  <a:schemeClr val="accent6">
                    <a:lumMod val="50000"/>
                  </a:schemeClr>
                </a:solidFill>
                <a:latin typeface="Calibri" pitchFamily="34" charset="0"/>
              </a:rPr>
              <a:t>водопроводната</a:t>
            </a:r>
            <a:r>
              <a:rPr lang="ru-RU" sz="4900" dirty="0">
                <a:solidFill>
                  <a:schemeClr val="accent6">
                    <a:lumMod val="50000"/>
                  </a:schemeClr>
                </a:solidFill>
                <a:latin typeface="Calibri" pitchFamily="34" charset="0"/>
              </a:rPr>
              <a:t> мрежа по бул. </a:t>
            </a:r>
            <a:r>
              <a:rPr lang="ru-RU" sz="4900" dirty="0" err="1">
                <a:solidFill>
                  <a:schemeClr val="accent6">
                    <a:lumMod val="50000"/>
                  </a:schemeClr>
                </a:solidFill>
                <a:latin typeface="Calibri" pitchFamily="34" charset="0"/>
              </a:rPr>
              <a:t>Априлов</a:t>
            </a:r>
            <a:r>
              <a:rPr lang="ru-RU" sz="4900" dirty="0">
                <a:solidFill>
                  <a:schemeClr val="accent6">
                    <a:lumMod val="50000"/>
                  </a:schemeClr>
                </a:solidFill>
                <a:latin typeface="Calibri" pitchFamily="34" charset="0"/>
              </a:rPr>
              <a:t>.</a:t>
            </a:r>
            <a:endParaRPr lang="ru-RU" sz="2000"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335572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269380"/>
            <a:ext cx="8640960" cy="3815804"/>
          </a:xfrm>
        </p:spPr>
        <p:txBody>
          <a:bodyPr>
            <a:noAutofit/>
          </a:bodyPr>
          <a:lstStyle/>
          <a:p>
            <a:r>
              <a:rPr lang="ru-RU" sz="2400" dirty="0" smtClean="0">
                <a:solidFill>
                  <a:schemeClr val="accent6">
                    <a:lumMod val="50000"/>
                  </a:schemeClr>
                </a:solidFill>
                <a:latin typeface="Calibri" pitchFamily="34" charset="0"/>
              </a:rPr>
              <a:t/>
            </a:r>
            <a:br>
              <a:rPr lang="ru-RU" sz="2400" dirty="0" smtClean="0">
                <a:solidFill>
                  <a:schemeClr val="accent6">
                    <a:lumMod val="50000"/>
                  </a:schemeClr>
                </a:solidFill>
                <a:latin typeface="Calibri" pitchFamily="34" charset="0"/>
              </a:rPr>
            </a:br>
            <a:r>
              <a:rPr lang="ru-RU" sz="3600" dirty="0">
                <a:solidFill>
                  <a:schemeClr val="accent6">
                    <a:lumMod val="50000"/>
                  </a:schemeClr>
                </a:solidFill>
                <a:latin typeface="Calibri" pitchFamily="34" charset="0"/>
              </a:rPr>
              <a:t/>
            </a:r>
            <a:br>
              <a:rPr lang="ru-RU" sz="3600" dirty="0">
                <a:solidFill>
                  <a:schemeClr val="accent6">
                    <a:lumMod val="50000"/>
                  </a:schemeClr>
                </a:solidFill>
                <a:latin typeface="Calibri" pitchFamily="34" charset="0"/>
              </a:rPr>
            </a:br>
            <a:r>
              <a:rPr lang="ru-RU" sz="4400" dirty="0" smtClean="0">
                <a:solidFill>
                  <a:schemeClr val="accent6">
                    <a:lumMod val="50000"/>
                  </a:schemeClr>
                </a:solidFill>
                <a:latin typeface="Calibri" pitchFamily="34" charset="0"/>
              </a:rPr>
              <a:t>Н</a:t>
            </a:r>
            <a:r>
              <a:rPr lang="ru-RU" dirty="0" smtClean="0">
                <a:solidFill>
                  <a:schemeClr val="accent6">
                    <a:lumMod val="50000"/>
                  </a:schemeClr>
                </a:solidFill>
                <a:latin typeface="Calibri" pitchFamily="34" charset="0"/>
              </a:rPr>
              <a:t>а 25.02.2015 </a:t>
            </a:r>
            <a:r>
              <a:rPr lang="ru-RU" dirty="0">
                <a:solidFill>
                  <a:schemeClr val="accent6">
                    <a:lumMod val="50000"/>
                  </a:schemeClr>
                </a:solidFill>
                <a:latin typeface="Calibri" pitchFamily="34" charset="0"/>
              </a:rPr>
              <a:t>г. </a:t>
            </a:r>
            <a:r>
              <a:rPr lang="ru-RU" dirty="0" err="1" smtClean="0">
                <a:solidFill>
                  <a:schemeClr val="accent6">
                    <a:lumMod val="50000"/>
                  </a:schemeClr>
                </a:solidFill>
                <a:latin typeface="Calibri" pitchFamily="34" charset="0"/>
              </a:rPr>
              <a:t>изкопът</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бе</a:t>
            </a:r>
            <a:r>
              <a:rPr lang="ru-RU" dirty="0" smtClean="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засипан</a:t>
            </a:r>
            <a:r>
              <a:rPr lang="ru-RU" dirty="0" smtClean="0">
                <a:solidFill>
                  <a:schemeClr val="accent6">
                    <a:lumMod val="50000"/>
                  </a:schemeClr>
                </a:solidFill>
                <a:latin typeface="Calibri" pitchFamily="34" charset="0"/>
              </a:rPr>
              <a:t> </a:t>
            </a:r>
            <a:r>
              <a:rPr lang="ru-RU" dirty="0">
                <a:solidFill>
                  <a:schemeClr val="accent6">
                    <a:lumMod val="50000"/>
                  </a:schemeClr>
                </a:solidFill>
                <a:latin typeface="Calibri" pitchFamily="34" charset="0"/>
              </a:rPr>
              <a:t>и </a:t>
            </a:r>
            <a:r>
              <a:rPr lang="ru-RU" dirty="0" err="1">
                <a:solidFill>
                  <a:schemeClr val="accent6">
                    <a:lumMod val="50000"/>
                  </a:schemeClr>
                </a:solidFill>
                <a:latin typeface="Calibri" pitchFamily="34" charset="0"/>
              </a:rPr>
              <a:t>нормалната</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проходимост</a:t>
            </a:r>
            <a:r>
              <a:rPr lang="ru-RU" dirty="0">
                <a:solidFill>
                  <a:schemeClr val="accent6">
                    <a:lumMod val="50000"/>
                  </a:schemeClr>
                </a:solidFill>
                <a:latin typeface="Calibri" pitchFamily="34" charset="0"/>
              </a:rPr>
              <a:t> на </a:t>
            </a:r>
            <a:r>
              <a:rPr lang="ru-RU" dirty="0" err="1">
                <a:solidFill>
                  <a:schemeClr val="accent6">
                    <a:lumMod val="50000"/>
                  </a:schemeClr>
                </a:solidFill>
                <a:latin typeface="Calibri" pitchFamily="34" charset="0"/>
              </a:rPr>
              <a:t>пътния</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участък</a:t>
            </a:r>
            <a:r>
              <a:rPr lang="ru-RU" dirty="0">
                <a:solidFill>
                  <a:schemeClr val="accent6">
                    <a:lumMod val="50000"/>
                  </a:schemeClr>
                </a:solidFill>
                <a:latin typeface="Calibri" pitchFamily="34" charset="0"/>
              </a:rPr>
              <a:t> </a:t>
            </a:r>
            <a:r>
              <a:rPr lang="ru-RU" dirty="0" err="1" smtClean="0">
                <a:solidFill>
                  <a:schemeClr val="accent6">
                    <a:lumMod val="50000"/>
                  </a:schemeClr>
                </a:solidFill>
                <a:latin typeface="Calibri" pitchFamily="34" charset="0"/>
              </a:rPr>
              <a:t>бе</a:t>
            </a:r>
            <a:r>
              <a:rPr lang="ru-RU" dirty="0" smtClean="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възобновена</a:t>
            </a:r>
            <a:r>
              <a:rPr lang="ru-RU" dirty="0">
                <a:solidFill>
                  <a:schemeClr val="accent6">
                    <a:lumMod val="50000"/>
                  </a:schemeClr>
                </a:solidFill>
                <a:latin typeface="Calibri" pitchFamily="34" charset="0"/>
              </a:rPr>
              <a:t>. </a:t>
            </a:r>
            <a:r>
              <a:rPr lang="ru-RU" dirty="0" smtClean="0">
                <a:solidFill>
                  <a:schemeClr val="accent6">
                    <a:lumMod val="50000"/>
                  </a:schemeClr>
                </a:solidFill>
                <a:latin typeface="Calibri" pitchFamily="34" charset="0"/>
              </a:rPr>
              <a:t/>
            </a:r>
            <a:br>
              <a:rPr lang="ru-RU" dirty="0" smtClean="0">
                <a:solidFill>
                  <a:schemeClr val="accent6">
                    <a:lumMod val="50000"/>
                  </a:schemeClr>
                </a:solidFill>
                <a:latin typeface="Calibri" pitchFamily="34" charset="0"/>
              </a:rPr>
            </a:br>
            <a:r>
              <a:rPr lang="ru-RU" dirty="0">
                <a:solidFill>
                  <a:schemeClr val="accent6">
                    <a:lumMod val="50000"/>
                  </a:schemeClr>
                </a:solidFill>
                <a:latin typeface="Calibri" pitchFamily="34" charset="0"/>
              </a:rPr>
              <a:t/>
            </a:r>
            <a:br>
              <a:rPr lang="ru-RU" dirty="0">
                <a:solidFill>
                  <a:schemeClr val="accent6">
                    <a:lumMod val="50000"/>
                  </a:schemeClr>
                </a:solidFill>
                <a:latin typeface="Calibri" pitchFamily="34" charset="0"/>
              </a:rPr>
            </a:br>
            <a:r>
              <a:rPr lang="ru-RU" dirty="0" smtClean="0">
                <a:solidFill>
                  <a:schemeClr val="accent6">
                    <a:lumMod val="50000"/>
                  </a:schemeClr>
                </a:solidFill>
                <a:latin typeface="Calibri" pitchFamily="34" charset="0"/>
              </a:rPr>
              <a:t>При </a:t>
            </a:r>
            <a:r>
              <a:rPr lang="ru-RU" dirty="0" err="1">
                <a:solidFill>
                  <a:schemeClr val="accent6">
                    <a:lumMod val="50000"/>
                  </a:schemeClr>
                </a:solidFill>
                <a:latin typeface="Calibri" pitchFamily="34" charset="0"/>
              </a:rPr>
              <a:t>благоприятни</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климатични</a:t>
            </a:r>
            <a:r>
              <a:rPr lang="ru-RU" dirty="0">
                <a:solidFill>
                  <a:schemeClr val="accent6">
                    <a:lumMod val="50000"/>
                  </a:schemeClr>
                </a:solidFill>
                <a:latin typeface="Calibri" pitchFamily="34" charset="0"/>
              </a:rPr>
              <a:t> условия, </a:t>
            </a:r>
            <a:r>
              <a:rPr lang="ru-RU" dirty="0" err="1">
                <a:solidFill>
                  <a:schemeClr val="accent6">
                    <a:lumMod val="50000"/>
                  </a:schemeClr>
                </a:solidFill>
                <a:latin typeface="Calibri" pitchFamily="34" charset="0"/>
              </a:rPr>
              <a:t>настилката</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ще</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бъде</a:t>
            </a:r>
            <a:r>
              <a:rPr lang="ru-RU" dirty="0">
                <a:solidFill>
                  <a:schemeClr val="accent6">
                    <a:lumMod val="50000"/>
                  </a:schemeClr>
                </a:solidFill>
                <a:latin typeface="Calibri" pitchFamily="34" charset="0"/>
              </a:rPr>
              <a:t> </a:t>
            </a:r>
            <a:r>
              <a:rPr lang="ru-RU" dirty="0" err="1">
                <a:solidFill>
                  <a:schemeClr val="accent6">
                    <a:lumMod val="50000"/>
                  </a:schemeClr>
                </a:solidFill>
                <a:latin typeface="Calibri" pitchFamily="34" charset="0"/>
              </a:rPr>
              <a:t>възстановена</a:t>
            </a:r>
            <a:r>
              <a:rPr lang="ru-RU" dirty="0">
                <a:solidFill>
                  <a:schemeClr val="accent6">
                    <a:lumMod val="50000"/>
                  </a:schemeClr>
                </a:solidFill>
                <a:latin typeface="Calibri" pitchFamily="34" charset="0"/>
              </a:rPr>
              <a:t> по </a:t>
            </a:r>
            <a:r>
              <a:rPr lang="ru-RU" dirty="0" err="1">
                <a:solidFill>
                  <a:schemeClr val="accent6">
                    <a:lumMod val="50000"/>
                  </a:schemeClr>
                </a:solidFill>
                <a:latin typeface="Calibri" pitchFamily="34" charset="0"/>
              </a:rPr>
              <a:t>цялата</a:t>
            </a:r>
            <a:r>
              <a:rPr lang="ru-RU" dirty="0">
                <a:solidFill>
                  <a:schemeClr val="accent6">
                    <a:lumMod val="50000"/>
                  </a:schemeClr>
                </a:solidFill>
                <a:latin typeface="Calibri" pitchFamily="34" charset="0"/>
              </a:rPr>
              <a:t> ширина на </a:t>
            </a:r>
            <a:r>
              <a:rPr lang="ru-RU" dirty="0" err="1">
                <a:solidFill>
                  <a:schemeClr val="accent6">
                    <a:lumMod val="50000"/>
                  </a:schemeClr>
                </a:solidFill>
                <a:latin typeface="Calibri" pitchFamily="34" charset="0"/>
              </a:rPr>
              <a:t>пътното</a:t>
            </a:r>
            <a:r>
              <a:rPr lang="ru-RU" dirty="0">
                <a:solidFill>
                  <a:schemeClr val="accent6">
                    <a:lumMod val="50000"/>
                  </a:schemeClr>
                </a:solidFill>
                <a:latin typeface="Calibri" pitchFamily="34" charset="0"/>
              </a:rPr>
              <a:t> платно, без да се допуска частично </a:t>
            </a:r>
            <a:r>
              <a:rPr lang="ru-RU" dirty="0" err="1">
                <a:solidFill>
                  <a:schemeClr val="accent6">
                    <a:lumMod val="50000"/>
                  </a:schemeClr>
                </a:solidFill>
                <a:latin typeface="Calibri" pitchFamily="34" charset="0"/>
              </a:rPr>
              <a:t>възстановяване</a:t>
            </a:r>
            <a:r>
              <a:rPr lang="ru-RU" dirty="0">
                <a:solidFill>
                  <a:schemeClr val="accent6">
                    <a:lumMod val="50000"/>
                  </a:schemeClr>
                </a:solidFill>
                <a:latin typeface="Calibri" pitchFamily="34" charset="0"/>
              </a:rPr>
              <a:t> в </a:t>
            </a:r>
            <a:r>
              <a:rPr lang="ru-RU" dirty="0" err="1">
                <a:solidFill>
                  <a:schemeClr val="accent6">
                    <a:lumMod val="50000"/>
                  </a:schemeClr>
                </a:solidFill>
                <a:latin typeface="Calibri" pitchFamily="34" charset="0"/>
              </a:rPr>
              <a:t>рамките</a:t>
            </a:r>
            <a:r>
              <a:rPr lang="ru-RU" dirty="0">
                <a:solidFill>
                  <a:schemeClr val="accent6">
                    <a:lumMod val="50000"/>
                  </a:schemeClr>
                </a:solidFill>
                <a:latin typeface="Calibri" pitchFamily="34" charset="0"/>
              </a:rPr>
              <a:t> на </a:t>
            </a:r>
            <a:r>
              <a:rPr lang="ru-RU" dirty="0" err="1">
                <a:solidFill>
                  <a:schemeClr val="accent6">
                    <a:lumMod val="50000"/>
                  </a:schemeClr>
                </a:solidFill>
                <a:latin typeface="Calibri" pitchFamily="34" charset="0"/>
              </a:rPr>
              <a:t>изкопа</a:t>
            </a:r>
            <a:r>
              <a:rPr lang="ru-RU" dirty="0">
                <a:solidFill>
                  <a:schemeClr val="accent6">
                    <a:lumMod val="50000"/>
                  </a:schemeClr>
                </a:solidFill>
                <a:latin typeface="Calibri" pitchFamily="34" charset="0"/>
              </a:rPr>
              <a:t>. </a:t>
            </a:r>
            <a:endParaRPr lang="ru-RU" sz="1600" u="sng"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23541488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485404"/>
            <a:ext cx="8640960" cy="3815804"/>
          </a:xfrm>
        </p:spPr>
        <p:txBody>
          <a:bodyPr>
            <a:noAutofit/>
          </a:bodyPr>
          <a:lstStyle/>
          <a:p>
            <a:r>
              <a:rPr lang="ru-RU" sz="2400" dirty="0" smtClean="0">
                <a:solidFill>
                  <a:schemeClr val="accent6">
                    <a:lumMod val="50000"/>
                  </a:schemeClr>
                </a:solidFill>
                <a:latin typeface="Calibri" pitchFamily="34" charset="0"/>
              </a:rPr>
              <a:t/>
            </a:r>
            <a:br>
              <a:rPr lang="ru-RU" sz="2400" dirty="0" smtClean="0">
                <a:solidFill>
                  <a:schemeClr val="accent6">
                    <a:lumMod val="50000"/>
                  </a:schemeClr>
                </a:solidFill>
                <a:latin typeface="Calibri" pitchFamily="34" charset="0"/>
              </a:rPr>
            </a:br>
            <a:r>
              <a:rPr lang="ru-RU" sz="3200" dirty="0" smtClean="0">
                <a:solidFill>
                  <a:schemeClr val="accent6">
                    <a:lumMod val="50000"/>
                  </a:schemeClr>
                </a:solidFill>
                <a:latin typeface="Calibri" pitchFamily="34" charset="0"/>
                <a:cs typeface="Calibri" pitchFamily="34" charset="0"/>
              </a:rPr>
              <a:t>В</a:t>
            </a:r>
            <a:r>
              <a:rPr lang="ru-RU" sz="3200" dirty="0" smtClean="0">
                <a:latin typeface="Calibri" pitchFamily="34" charset="0"/>
                <a:cs typeface="Calibri" pitchFamily="34" charset="0"/>
              </a:rPr>
              <a:t>сяка </a:t>
            </a:r>
            <a:r>
              <a:rPr lang="ru-RU" sz="3200" dirty="0" err="1">
                <a:latin typeface="Calibri" pitchFamily="34" charset="0"/>
                <a:cs typeface="Calibri" pitchFamily="34" charset="0"/>
              </a:rPr>
              <a:t>неизправност</a:t>
            </a:r>
            <a:r>
              <a:rPr lang="ru-RU" sz="3200" dirty="0">
                <a:latin typeface="Calibri" pitchFamily="34" charset="0"/>
                <a:cs typeface="Calibri" pitchFamily="34" charset="0"/>
              </a:rPr>
              <a:t> по </a:t>
            </a:r>
            <a:r>
              <a:rPr lang="ru-RU" sz="3200" dirty="0" err="1">
                <a:latin typeface="Calibri" pitchFamily="34" charset="0"/>
                <a:cs typeface="Calibri" pitchFamily="34" charset="0"/>
              </a:rPr>
              <a:t>новоположените</a:t>
            </a:r>
            <a:r>
              <a:rPr lang="ru-RU" sz="3200" dirty="0">
                <a:latin typeface="Calibri" pitchFamily="34" charset="0"/>
                <a:cs typeface="Calibri" pitchFamily="34" charset="0"/>
              </a:rPr>
              <a:t> мрежи, вследствие на </a:t>
            </a:r>
            <a:r>
              <a:rPr lang="ru-RU" sz="3200" dirty="0" err="1">
                <a:latin typeface="Calibri" pitchFamily="34" charset="0"/>
                <a:cs typeface="Calibri" pitchFamily="34" charset="0"/>
              </a:rPr>
              <a:t>строителния</a:t>
            </a:r>
            <a:r>
              <a:rPr lang="ru-RU" sz="3200" dirty="0">
                <a:latin typeface="Calibri" pitchFamily="34" charset="0"/>
                <a:cs typeface="Calibri" pitchFamily="34" charset="0"/>
              </a:rPr>
              <a:t> </a:t>
            </a:r>
            <a:r>
              <a:rPr lang="ru-RU" sz="3200" dirty="0" err="1">
                <a:latin typeface="Calibri" pitchFamily="34" charset="0"/>
                <a:cs typeface="Calibri" pitchFamily="34" charset="0"/>
              </a:rPr>
              <a:t>процес</a:t>
            </a:r>
            <a:r>
              <a:rPr lang="ru-RU" sz="3200" dirty="0">
                <a:latin typeface="Calibri" pitchFamily="34" charset="0"/>
                <a:cs typeface="Calibri" pitchFamily="34" charset="0"/>
              </a:rPr>
              <a:t>, е безусловна </a:t>
            </a:r>
            <a:r>
              <a:rPr lang="ru-RU" sz="3200" dirty="0" err="1">
                <a:latin typeface="Calibri" pitchFamily="34" charset="0"/>
                <a:cs typeface="Calibri" pitchFamily="34" charset="0"/>
              </a:rPr>
              <a:t>отговорност</a:t>
            </a:r>
            <a:r>
              <a:rPr lang="ru-RU" sz="3200" dirty="0">
                <a:latin typeface="Calibri" pitchFamily="34" charset="0"/>
                <a:cs typeface="Calibri" pitchFamily="34" charset="0"/>
              </a:rPr>
              <a:t> на </a:t>
            </a:r>
            <a:r>
              <a:rPr lang="ru-RU" sz="3200" dirty="0" err="1">
                <a:latin typeface="Calibri" pitchFamily="34" charset="0"/>
                <a:cs typeface="Calibri" pitchFamily="34" charset="0"/>
              </a:rPr>
              <a:t>изпълнителите</a:t>
            </a:r>
            <a:r>
              <a:rPr lang="ru-RU" sz="3200" dirty="0">
                <a:latin typeface="Calibri" pitchFamily="34" charset="0"/>
                <a:cs typeface="Calibri" pitchFamily="34" charset="0"/>
              </a:rPr>
              <a:t> и </a:t>
            </a:r>
            <a:r>
              <a:rPr lang="ru-RU" sz="3200" dirty="0" err="1">
                <a:latin typeface="Calibri" pitchFamily="34" charset="0"/>
                <a:cs typeface="Calibri" pitchFamily="34" charset="0"/>
              </a:rPr>
              <a:t>обект</a:t>
            </a:r>
            <a:r>
              <a:rPr lang="ru-RU" sz="3200" dirty="0">
                <a:latin typeface="Calibri" pitchFamily="34" charset="0"/>
                <a:cs typeface="Calibri" pitchFamily="34" charset="0"/>
              </a:rPr>
              <a:t> на </a:t>
            </a:r>
            <a:r>
              <a:rPr lang="ru-RU" sz="3200" dirty="0" err="1">
                <a:latin typeface="Calibri" pitchFamily="34" charset="0"/>
                <a:cs typeface="Calibri" pitchFamily="34" charset="0"/>
              </a:rPr>
              <a:t>незабавни</a:t>
            </a:r>
            <a:r>
              <a:rPr lang="ru-RU" sz="3200" dirty="0">
                <a:latin typeface="Calibri" pitchFamily="34" charset="0"/>
                <a:cs typeface="Calibri" pitchFamily="34" charset="0"/>
              </a:rPr>
              <a:t> </a:t>
            </a:r>
            <a:r>
              <a:rPr lang="ru-RU" sz="3200" dirty="0" err="1">
                <a:latin typeface="Calibri" pitchFamily="34" charset="0"/>
                <a:cs typeface="Calibri" pitchFamily="34" charset="0"/>
              </a:rPr>
              <a:t>корекционни</a:t>
            </a:r>
            <a:r>
              <a:rPr lang="ru-RU" sz="3200" dirty="0">
                <a:latin typeface="Calibri" pitchFamily="34" charset="0"/>
                <a:cs typeface="Calibri" pitchFamily="34" charset="0"/>
              </a:rPr>
              <a:t> действия от страна на </a:t>
            </a:r>
            <a:r>
              <a:rPr lang="ru-RU" sz="3200" dirty="0" err="1">
                <a:latin typeface="Calibri" pitchFamily="34" charset="0"/>
                <a:cs typeface="Calibri" pitchFamily="34" charset="0"/>
              </a:rPr>
              <a:t>отговорните</a:t>
            </a:r>
            <a:r>
              <a:rPr lang="ru-RU" sz="3200" dirty="0">
                <a:latin typeface="Calibri" pitchFamily="34" charset="0"/>
                <a:cs typeface="Calibri" pitchFamily="34" charset="0"/>
              </a:rPr>
              <a:t> </a:t>
            </a:r>
            <a:r>
              <a:rPr lang="ru-RU" sz="3200" dirty="0" err="1">
                <a:latin typeface="Calibri" pitchFamily="34" charset="0"/>
                <a:cs typeface="Calibri" pitchFamily="34" charset="0"/>
              </a:rPr>
              <a:t>строителни</a:t>
            </a:r>
            <a:r>
              <a:rPr lang="ru-RU" sz="3200" dirty="0">
                <a:latin typeface="Calibri" pitchFamily="34" charset="0"/>
                <a:cs typeface="Calibri" pitchFamily="34" charset="0"/>
              </a:rPr>
              <a:t> </a:t>
            </a:r>
            <a:r>
              <a:rPr lang="ru-RU" sz="3200" dirty="0" err="1">
                <a:latin typeface="Calibri" pitchFamily="34" charset="0"/>
                <a:cs typeface="Calibri" pitchFamily="34" charset="0"/>
              </a:rPr>
              <a:t>фирми</a:t>
            </a:r>
            <a:r>
              <a:rPr lang="ru-RU" sz="3200" dirty="0">
                <a:latin typeface="Calibri" pitchFamily="34" charset="0"/>
                <a:cs typeface="Calibri" pitchFamily="34" charset="0"/>
              </a:rPr>
              <a:t>. </a:t>
            </a:r>
            <a:r>
              <a:rPr lang="ru-RU" sz="3200" dirty="0" smtClean="0">
                <a:latin typeface="Calibri" pitchFamily="34" charset="0"/>
                <a:cs typeface="Calibri" pitchFamily="34" charset="0"/>
              </a:rPr>
              <a:t/>
            </a:r>
            <a:br>
              <a:rPr lang="ru-RU" sz="3200" dirty="0" smtClean="0">
                <a:latin typeface="Calibri" pitchFamily="34" charset="0"/>
                <a:cs typeface="Calibri" pitchFamily="34" charset="0"/>
              </a:rPr>
            </a:br>
            <a:r>
              <a:rPr lang="ru-RU" sz="3200" dirty="0">
                <a:latin typeface="Calibri" pitchFamily="34" charset="0"/>
                <a:cs typeface="Calibri" pitchFamily="34" charset="0"/>
              </a:rPr>
              <a:t/>
            </a:r>
            <a:br>
              <a:rPr lang="ru-RU" sz="3200" dirty="0">
                <a:latin typeface="Calibri" pitchFamily="34" charset="0"/>
                <a:cs typeface="Calibri" pitchFamily="34" charset="0"/>
              </a:rPr>
            </a:br>
            <a:r>
              <a:rPr lang="ru-RU" sz="3200" dirty="0" err="1" smtClean="0">
                <a:latin typeface="Calibri" pitchFamily="34" charset="0"/>
                <a:cs typeface="Calibri" pitchFamily="34" charset="0"/>
              </a:rPr>
              <a:t>Едно</a:t>
            </a:r>
            <a:r>
              <a:rPr lang="ru-RU" sz="3200" dirty="0" smtClean="0">
                <a:latin typeface="Calibri" pitchFamily="34" charset="0"/>
                <a:cs typeface="Calibri" pitchFamily="34" charset="0"/>
              </a:rPr>
              <a:t> </a:t>
            </a:r>
            <a:r>
              <a:rPr lang="ru-RU" sz="3200" dirty="0">
                <a:latin typeface="Calibri" pitchFamily="34" charset="0"/>
                <a:cs typeface="Calibri" pitchFamily="34" charset="0"/>
              </a:rPr>
              <a:t>от </a:t>
            </a:r>
            <a:r>
              <a:rPr lang="ru-RU" sz="3200" dirty="0" err="1">
                <a:latin typeface="Calibri" pitchFamily="34" charset="0"/>
                <a:cs typeface="Calibri" pitchFamily="34" charset="0"/>
              </a:rPr>
              <a:t>основните</a:t>
            </a:r>
            <a:r>
              <a:rPr lang="ru-RU" sz="3200" dirty="0">
                <a:latin typeface="Calibri" pitchFamily="34" charset="0"/>
                <a:cs typeface="Calibri" pitchFamily="34" charset="0"/>
              </a:rPr>
              <a:t> </a:t>
            </a:r>
            <a:r>
              <a:rPr lang="ru-RU" sz="3200" dirty="0" err="1">
                <a:latin typeface="Calibri" pitchFamily="34" charset="0"/>
                <a:cs typeface="Calibri" pitchFamily="34" charset="0"/>
              </a:rPr>
              <a:t>изисквания</a:t>
            </a:r>
            <a:r>
              <a:rPr lang="ru-RU" sz="3200" dirty="0">
                <a:latin typeface="Calibri" pitchFamily="34" charset="0"/>
                <a:cs typeface="Calibri" pitchFamily="34" charset="0"/>
              </a:rPr>
              <a:t> на Община Габрово, при </a:t>
            </a:r>
            <a:r>
              <a:rPr lang="ru-RU" sz="3200" dirty="0" err="1">
                <a:latin typeface="Calibri" pitchFamily="34" charset="0"/>
                <a:cs typeface="Calibri" pitchFamily="34" charset="0"/>
              </a:rPr>
              <a:t>извършване</a:t>
            </a:r>
            <a:r>
              <a:rPr lang="ru-RU" sz="3200" dirty="0">
                <a:latin typeface="Calibri" pitchFamily="34" charset="0"/>
                <a:cs typeface="Calibri" pitchFamily="34" charset="0"/>
              </a:rPr>
              <a:t> на </a:t>
            </a:r>
            <a:r>
              <a:rPr lang="ru-RU" sz="3200" dirty="0" err="1">
                <a:latin typeface="Calibri" pitchFamily="34" charset="0"/>
                <a:cs typeface="Calibri" pitchFamily="34" charset="0"/>
              </a:rPr>
              <a:t>неотложни</a:t>
            </a:r>
            <a:r>
              <a:rPr lang="ru-RU" sz="3200" dirty="0">
                <a:latin typeface="Calibri" pitchFamily="34" charset="0"/>
                <a:cs typeface="Calibri" pitchFamily="34" charset="0"/>
              </a:rPr>
              <a:t> </a:t>
            </a:r>
            <a:r>
              <a:rPr lang="ru-RU" sz="3200" dirty="0" err="1">
                <a:latin typeface="Calibri" pitchFamily="34" charset="0"/>
                <a:cs typeface="Calibri" pitchFamily="34" charset="0"/>
              </a:rPr>
              <a:t>ремонтни</a:t>
            </a:r>
            <a:r>
              <a:rPr lang="ru-RU" sz="3200" dirty="0">
                <a:latin typeface="Calibri" pitchFamily="34" charset="0"/>
                <a:cs typeface="Calibri" pitchFamily="34" charset="0"/>
              </a:rPr>
              <a:t> </a:t>
            </a:r>
            <a:r>
              <a:rPr lang="ru-RU" sz="3200" dirty="0" err="1">
                <a:latin typeface="Calibri" pitchFamily="34" charset="0"/>
                <a:cs typeface="Calibri" pitchFamily="34" charset="0"/>
              </a:rPr>
              <a:t>дейности</a:t>
            </a:r>
            <a:r>
              <a:rPr lang="ru-RU" sz="3200" dirty="0">
                <a:latin typeface="Calibri" pitchFamily="34" charset="0"/>
                <a:cs typeface="Calibri" pitchFamily="34" charset="0"/>
              </a:rPr>
              <a:t> по </a:t>
            </a:r>
            <a:r>
              <a:rPr lang="ru-RU" sz="3200" dirty="0" err="1">
                <a:latin typeface="Calibri" pitchFamily="34" charset="0"/>
                <a:cs typeface="Calibri" pitchFamily="34" charset="0"/>
              </a:rPr>
              <a:t>цялостно</a:t>
            </a:r>
            <a:r>
              <a:rPr lang="ru-RU" sz="3200" dirty="0">
                <a:latin typeface="Calibri" pitchFamily="34" charset="0"/>
                <a:cs typeface="Calibri" pitchFamily="34" charset="0"/>
              </a:rPr>
              <a:t> </a:t>
            </a:r>
            <a:r>
              <a:rPr lang="ru-RU" sz="3200" dirty="0" err="1">
                <a:latin typeface="Calibri" pitchFamily="34" charset="0"/>
                <a:cs typeface="Calibri" pitchFamily="34" charset="0"/>
              </a:rPr>
              <a:t>асфалтирани</a:t>
            </a:r>
            <a:r>
              <a:rPr lang="ru-RU" sz="3200" dirty="0">
                <a:latin typeface="Calibri" pitchFamily="34" charset="0"/>
                <a:cs typeface="Calibri" pitchFamily="34" charset="0"/>
              </a:rPr>
              <a:t> </a:t>
            </a:r>
            <a:r>
              <a:rPr lang="ru-RU" sz="3200" dirty="0" err="1">
                <a:latin typeface="Calibri" pitchFamily="34" charset="0"/>
                <a:cs typeface="Calibri" pitchFamily="34" charset="0"/>
              </a:rPr>
              <a:t>улици</a:t>
            </a:r>
            <a:r>
              <a:rPr lang="ru-RU" sz="3200" dirty="0">
                <a:latin typeface="Calibri" pitchFamily="34" charset="0"/>
                <a:cs typeface="Calibri" pitchFamily="34" charset="0"/>
              </a:rPr>
              <a:t>, е </a:t>
            </a:r>
            <a:r>
              <a:rPr lang="ru-RU" sz="3200" dirty="0" err="1">
                <a:latin typeface="Calibri" pitchFamily="34" charset="0"/>
                <a:cs typeface="Calibri" pitchFamily="34" charset="0"/>
              </a:rPr>
              <a:t>настилките</a:t>
            </a:r>
            <a:r>
              <a:rPr lang="ru-RU" sz="3200" dirty="0">
                <a:latin typeface="Calibri" pitchFamily="34" charset="0"/>
                <a:cs typeface="Calibri" pitchFamily="34" charset="0"/>
              </a:rPr>
              <a:t> да </a:t>
            </a:r>
            <a:r>
              <a:rPr lang="ru-RU" sz="3200" dirty="0" err="1">
                <a:latin typeface="Calibri" pitchFamily="34" charset="0"/>
                <a:cs typeface="Calibri" pitchFamily="34" charset="0"/>
              </a:rPr>
              <a:t>бъдат</a:t>
            </a:r>
            <a:r>
              <a:rPr lang="ru-RU" sz="3200" dirty="0">
                <a:latin typeface="Calibri" pitchFamily="34" charset="0"/>
                <a:cs typeface="Calibri" pitchFamily="34" charset="0"/>
              </a:rPr>
              <a:t> </a:t>
            </a:r>
            <a:r>
              <a:rPr lang="ru-RU" sz="3200" dirty="0" err="1">
                <a:latin typeface="Calibri" pitchFamily="34" charset="0"/>
                <a:cs typeface="Calibri" pitchFamily="34" charset="0"/>
              </a:rPr>
              <a:t>възстановявани</a:t>
            </a:r>
            <a:r>
              <a:rPr lang="ru-RU" sz="3200" dirty="0">
                <a:latin typeface="Calibri" pitchFamily="34" charset="0"/>
                <a:cs typeface="Calibri" pitchFamily="34" charset="0"/>
              </a:rPr>
              <a:t> в </a:t>
            </a:r>
            <a:r>
              <a:rPr lang="ru-RU" sz="3200" dirty="0" err="1">
                <a:latin typeface="Calibri" pitchFamily="34" charset="0"/>
                <a:cs typeface="Calibri" pitchFamily="34" charset="0"/>
              </a:rPr>
              <a:t>тяхната</a:t>
            </a:r>
            <a:r>
              <a:rPr lang="ru-RU" sz="3200" dirty="0">
                <a:latin typeface="Calibri" pitchFamily="34" charset="0"/>
                <a:cs typeface="Calibri" pitchFamily="34" charset="0"/>
              </a:rPr>
              <a:t> </a:t>
            </a:r>
            <a:r>
              <a:rPr lang="ru-RU" sz="3200" dirty="0" err="1">
                <a:latin typeface="Calibri" pitchFamily="34" charset="0"/>
                <a:cs typeface="Calibri" pitchFamily="34" charset="0"/>
              </a:rPr>
              <a:t>цялост</a:t>
            </a:r>
            <a:r>
              <a:rPr lang="ru-RU" sz="3200" dirty="0">
                <a:latin typeface="Calibri" pitchFamily="34" charset="0"/>
                <a:cs typeface="Calibri" pitchFamily="34" charset="0"/>
              </a:rPr>
              <a:t>. </a:t>
            </a:r>
            <a:endParaRPr lang="ru-RU" sz="1100" u="sng" dirty="0">
              <a:solidFill>
                <a:schemeClr val="accent6">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11903054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484784"/>
            <a:ext cx="8640960" cy="3815804"/>
          </a:xfrm>
        </p:spPr>
        <p:txBody>
          <a:bodyPr>
            <a:noAutofit/>
          </a:bodyPr>
          <a:lstStyle/>
          <a:p>
            <a:r>
              <a:rPr lang="ru-RU" sz="2400" dirty="0" smtClean="0">
                <a:solidFill>
                  <a:schemeClr val="accent6">
                    <a:lumMod val="50000"/>
                  </a:schemeClr>
                </a:solidFill>
                <a:latin typeface="Calibri" pitchFamily="34" charset="0"/>
              </a:rPr>
              <a:t/>
            </a:r>
            <a:br>
              <a:rPr lang="ru-RU" sz="2400" dirty="0" smtClean="0">
                <a:solidFill>
                  <a:schemeClr val="accent6">
                    <a:lumMod val="50000"/>
                  </a:schemeClr>
                </a:solidFill>
                <a:latin typeface="Calibri" pitchFamily="34" charset="0"/>
              </a:rPr>
            </a:br>
            <a:r>
              <a:rPr lang="ru-RU" dirty="0" err="1" smtClean="0">
                <a:latin typeface="Calibri" pitchFamily="34" charset="0"/>
                <a:cs typeface="Calibri" pitchFamily="34" charset="0"/>
              </a:rPr>
              <a:t>Същият</a:t>
            </a:r>
            <a:r>
              <a:rPr lang="ru-RU" dirty="0" smtClean="0">
                <a:latin typeface="Calibri" pitchFamily="34" charset="0"/>
                <a:cs typeface="Calibri" pitchFamily="34" charset="0"/>
              </a:rPr>
              <a:t> </a:t>
            </a:r>
            <a:r>
              <a:rPr lang="ru-RU" dirty="0">
                <a:latin typeface="Calibri" pitchFamily="34" charset="0"/>
                <a:cs typeface="Calibri" pitchFamily="34" charset="0"/>
              </a:rPr>
              <a:t>принцип </a:t>
            </a:r>
            <a:r>
              <a:rPr lang="ru-RU" dirty="0" err="1">
                <a:latin typeface="Calibri" pitchFamily="34" charset="0"/>
                <a:cs typeface="Calibri" pitchFamily="34" charset="0"/>
              </a:rPr>
              <a:t>ще</a:t>
            </a:r>
            <a:r>
              <a:rPr lang="ru-RU" dirty="0">
                <a:latin typeface="Calibri" pitchFamily="34" charset="0"/>
                <a:cs typeface="Calibri" pitchFamily="34" charset="0"/>
              </a:rPr>
              <a:t> се </a:t>
            </a:r>
            <a:r>
              <a:rPr lang="ru-RU" dirty="0" err="1">
                <a:latin typeface="Calibri" pitchFamily="34" charset="0"/>
                <a:cs typeface="Calibri" pitchFamily="34" charset="0"/>
              </a:rPr>
              <a:t>прилага</a:t>
            </a:r>
            <a:r>
              <a:rPr lang="ru-RU" dirty="0">
                <a:latin typeface="Calibri" pitchFamily="34" charset="0"/>
                <a:cs typeface="Calibri" pitchFamily="34" charset="0"/>
              </a:rPr>
              <a:t> </a:t>
            </a:r>
            <a:r>
              <a:rPr lang="ru-RU" dirty="0" err="1">
                <a:latin typeface="Calibri" pitchFamily="34" charset="0"/>
                <a:cs typeface="Calibri" pitchFamily="34" charset="0"/>
              </a:rPr>
              <a:t>стриктно</a:t>
            </a:r>
            <a:r>
              <a:rPr lang="ru-RU" dirty="0">
                <a:latin typeface="Calibri" pitchFamily="34" charset="0"/>
                <a:cs typeface="Calibri" pitchFamily="34" charset="0"/>
              </a:rPr>
              <a:t> и по </a:t>
            </a:r>
            <a:r>
              <a:rPr lang="ru-RU" dirty="0" err="1">
                <a:latin typeface="Calibri" pitchFamily="34" charset="0"/>
                <a:cs typeface="Calibri" pitchFamily="34" charset="0"/>
              </a:rPr>
              <a:t>време</a:t>
            </a:r>
            <a:r>
              <a:rPr lang="ru-RU" dirty="0">
                <a:latin typeface="Calibri" pitchFamily="34" charset="0"/>
                <a:cs typeface="Calibri" pitchFamily="34" charset="0"/>
              </a:rPr>
              <a:t> на </a:t>
            </a:r>
            <a:r>
              <a:rPr lang="ru-RU" dirty="0" err="1">
                <a:latin typeface="Calibri" pitchFamily="34" charset="0"/>
                <a:cs typeface="Calibri" pitchFamily="34" charset="0"/>
              </a:rPr>
              <a:t>регламентирания</a:t>
            </a:r>
            <a:r>
              <a:rPr lang="ru-RU" dirty="0">
                <a:latin typeface="Calibri" pitchFamily="34" charset="0"/>
                <a:cs typeface="Calibri" pitchFamily="34" charset="0"/>
              </a:rPr>
              <a:t> в </a:t>
            </a:r>
            <a:r>
              <a:rPr lang="ru-RU" dirty="0" err="1">
                <a:latin typeface="Calibri" pitchFamily="34" charset="0"/>
                <a:cs typeface="Calibri" pitchFamily="34" charset="0"/>
              </a:rPr>
              <a:t>строителните</a:t>
            </a:r>
            <a:r>
              <a:rPr lang="ru-RU" dirty="0">
                <a:latin typeface="Calibri" pitchFamily="34" charset="0"/>
                <a:cs typeface="Calibri" pitchFamily="34" charset="0"/>
              </a:rPr>
              <a:t> договори </a:t>
            </a:r>
            <a:r>
              <a:rPr lang="ru-RU" dirty="0" err="1">
                <a:latin typeface="Calibri" pitchFamily="34" charset="0"/>
                <a:cs typeface="Calibri" pitchFamily="34" charset="0"/>
              </a:rPr>
              <a:t>предстоящ</a:t>
            </a:r>
            <a:r>
              <a:rPr lang="ru-RU" dirty="0">
                <a:latin typeface="Calibri" pitchFamily="34" charset="0"/>
                <a:cs typeface="Calibri" pitchFamily="34" charset="0"/>
              </a:rPr>
              <a:t> </a:t>
            </a:r>
            <a:r>
              <a:rPr lang="ru-RU" dirty="0" err="1">
                <a:latin typeface="Calibri" pitchFamily="34" charset="0"/>
                <a:cs typeface="Calibri" pitchFamily="34" charset="0"/>
              </a:rPr>
              <a:t>едногодишен</a:t>
            </a:r>
            <a:r>
              <a:rPr lang="ru-RU" dirty="0">
                <a:latin typeface="Calibri" pitchFamily="34" charset="0"/>
                <a:cs typeface="Calibri" pitchFamily="34" charset="0"/>
              </a:rPr>
              <a:t> период за </a:t>
            </a:r>
            <a:r>
              <a:rPr lang="ru-RU" dirty="0" err="1">
                <a:latin typeface="Calibri" pitchFamily="34" charset="0"/>
                <a:cs typeface="Calibri" pitchFamily="34" charset="0"/>
              </a:rPr>
              <a:t>съобщаване</a:t>
            </a:r>
            <a:r>
              <a:rPr lang="ru-RU" dirty="0">
                <a:latin typeface="Calibri" pitchFamily="34" charset="0"/>
                <a:cs typeface="Calibri" pitchFamily="34" charset="0"/>
              </a:rPr>
              <a:t> на </a:t>
            </a:r>
            <a:r>
              <a:rPr lang="ru-RU" dirty="0" err="1">
                <a:latin typeface="Calibri" pitchFamily="34" charset="0"/>
                <a:cs typeface="Calibri" pitchFamily="34" charset="0"/>
              </a:rPr>
              <a:t>дефекти</a:t>
            </a:r>
            <a:r>
              <a:rPr lang="ru-RU" dirty="0">
                <a:latin typeface="Calibri" pitchFamily="34" charset="0"/>
                <a:cs typeface="Calibri" pitchFamily="34" charset="0"/>
              </a:rPr>
              <a:t>, по </a:t>
            </a:r>
            <a:r>
              <a:rPr lang="ru-RU" dirty="0" err="1">
                <a:latin typeface="Calibri" pitchFamily="34" charset="0"/>
                <a:cs typeface="Calibri" pitchFamily="34" charset="0"/>
              </a:rPr>
              <a:t>време</a:t>
            </a:r>
            <a:r>
              <a:rPr lang="ru-RU" dirty="0">
                <a:latin typeface="Calibri" pitchFamily="34" charset="0"/>
                <a:cs typeface="Calibri" pitchFamily="34" charset="0"/>
              </a:rPr>
              <a:t> на </a:t>
            </a:r>
            <a:r>
              <a:rPr lang="ru-RU" dirty="0" err="1">
                <a:latin typeface="Calibri" pitchFamily="34" charset="0"/>
                <a:cs typeface="Calibri" pitchFamily="34" charset="0"/>
              </a:rPr>
              <a:t>който</a:t>
            </a:r>
            <a:r>
              <a:rPr lang="ru-RU" dirty="0">
                <a:latin typeface="Calibri" pitchFamily="34" charset="0"/>
                <a:cs typeface="Calibri" pitchFamily="34" charset="0"/>
              </a:rPr>
              <a:t> </a:t>
            </a:r>
            <a:r>
              <a:rPr lang="ru-RU" dirty="0" err="1">
                <a:latin typeface="Calibri" pitchFamily="34" charset="0"/>
                <a:cs typeface="Calibri" pitchFamily="34" charset="0"/>
              </a:rPr>
              <a:t>ще</a:t>
            </a:r>
            <a:r>
              <a:rPr lang="ru-RU" dirty="0">
                <a:latin typeface="Calibri" pitchFamily="34" charset="0"/>
                <a:cs typeface="Calibri" pitchFamily="34" charset="0"/>
              </a:rPr>
              <a:t> се </a:t>
            </a:r>
            <a:r>
              <a:rPr lang="ru-RU" dirty="0" err="1">
                <a:latin typeface="Calibri" pitchFamily="34" charset="0"/>
                <a:cs typeface="Calibri" pitchFamily="34" charset="0"/>
              </a:rPr>
              <a:t>извършва</a:t>
            </a:r>
            <a:r>
              <a:rPr lang="ru-RU" dirty="0">
                <a:latin typeface="Calibri" pitchFamily="34" charset="0"/>
                <a:cs typeface="Calibri" pitchFamily="34" charset="0"/>
              </a:rPr>
              <a:t> ежедневен мониторинг на </a:t>
            </a:r>
            <a:r>
              <a:rPr lang="ru-RU" dirty="0" err="1">
                <a:latin typeface="Calibri" pitchFamily="34" charset="0"/>
                <a:cs typeface="Calibri" pitchFamily="34" charset="0"/>
              </a:rPr>
              <a:t>новоизградената</a:t>
            </a:r>
            <a:r>
              <a:rPr lang="ru-RU" dirty="0">
                <a:latin typeface="Calibri" pitchFamily="34" charset="0"/>
                <a:cs typeface="Calibri" pitchFamily="34" charset="0"/>
              </a:rPr>
              <a:t> мрежа.</a:t>
            </a:r>
            <a:endParaRPr lang="ru-RU" sz="1400" u="sng" dirty="0">
              <a:solidFill>
                <a:schemeClr val="accent6">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2947686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484784"/>
            <a:ext cx="8640960" cy="3815804"/>
          </a:xfrm>
        </p:spPr>
        <p:txBody>
          <a:bodyPr>
            <a:noAutofit/>
          </a:bodyPr>
          <a:lstStyle/>
          <a:p>
            <a:r>
              <a:rPr lang="ru-RU" sz="2400" dirty="0" smtClean="0">
                <a:solidFill>
                  <a:schemeClr val="accent6">
                    <a:lumMod val="50000"/>
                  </a:schemeClr>
                </a:solidFill>
                <a:latin typeface="Calibri" pitchFamily="34" charset="0"/>
              </a:rPr>
              <a:t/>
            </a:r>
            <a:br>
              <a:rPr lang="ru-RU" sz="2400" dirty="0" smtClean="0">
                <a:solidFill>
                  <a:schemeClr val="accent6">
                    <a:lumMod val="50000"/>
                  </a:schemeClr>
                </a:solidFill>
                <a:latin typeface="Calibri" pitchFamily="34" charset="0"/>
              </a:rPr>
            </a:br>
            <a:r>
              <a:rPr lang="ru-RU" dirty="0">
                <a:latin typeface="Calibri" pitchFamily="34" charset="0"/>
                <a:cs typeface="Calibri" pitchFamily="34" charset="0"/>
              </a:rPr>
              <a:t>В </a:t>
            </a:r>
            <a:r>
              <a:rPr lang="ru-RU" dirty="0" err="1">
                <a:latin typeface="Calibri" pitchFamily="34" charset="0"/>
                <a:cs typeface="Calibri" pitchFamily="34" charset="0"/>
              </a:rPr>
              <a:t>рамките</a:t>
            </a:r>
            <a:r>
              <a:rPr lang="ru-RU" dirty="0">
                <a:latin typeface="Calibri" pitchFamily="34" charset="0"/>
                <a:cs typeface="Calibri" pitchFamily="34" charset="0"/>
              </a:rPr>
              <a:t> на </a:t>
            </a:r>
            <a:r>
              <a:rPr lang="ru-RU" dirty="0" err="1">
                <a:latin typeface="Calibri" pitchFamily="34" charset="0"/>
                <a:cs typeface="Calibri" pitchFamily="34" charset="0"/>
              </a:rPr>
              <a:t>дефектния</a:t>
            </a:r>
            <a:r>
              <a:rPr lang="ru-RU" dirty="0">
                <a:latin typeface="Calibri" pitchFamily="34" charset="0"/>
                <a:cs typeface="Calibri" pitchFamily="34" charset="0"/>
              </a:rPr>
              <a:t> период </a:t>
            </a:r>
            <a:r>
              <a:rPr lang="ru-RU" dirty="0" err="1">
                <a:latin typeface="Calibri" pitchFamily="34" charset="0"/>
                <a:cs typeface="Calibri" pitchFamily="34" charset="0"/>
              </a:rPr>
              <a:t>строителите</a:t>
            </a:r>
            <a:r>
              <a:rPr lang="ru-RU" dirty="0">
                <a:latin typeface="Calibri" pitchFamily="34" charset="0"/>
                <a:cs typeface="Calibri" pitchFamily="34" charset="0"/>
              </a:rPr>
              <a:t> </a:t>
            </a:r>
            <a:r>
              <a:rPr lang="ru-RU" dirty="0" err="1">
                <a:latin typeface="Calibri" pitchFamily="34" charset="0"/>
                <a:cs typeface="Calibri" pitchFamily="34" charset="0"/>
              </a:rPr>
              <a:t>остават</a:t>
            </a:r>
            <a:r>
              <a:rPr lang="ru-RU" dirty="0">
                <a:latin typeface="Calibri" pitchFamily="34" charset="0"/>
                <a:cs typeface="Calibri" pitchFamily="34" charset="0"/>
              </a:rPr>
              <a:t> договорно </a:t>
            </a:r>
            <a:r>
              <a:rPr lang="ru-RU" dirty="0" err="1">
                <a:latin typeface="Calibri" pitchFamily="34" charset="0"/>
                <a:cs typeface="Calibri" pitchFamily="34" charset="0"/>
              </a:rPr>
              <a:t>ангажирани</a:t>
            </a:r>
            <a:r>
              <a:rPr lang="ru-RU" dirty="0">
                <a:latin typeface="Calibri" pitchFamily="34" charset="0"/>
                <a:cs typeface="Calibri" pitchFamily="34" charset="0"/>
              </a:rPr>
              <a:t> с </a:t>
            </a:r>
            <a:r>
              <a:rPr lang="ru-RU" dirty="0" err="1">
                <a:latin typeface="Calibri" pitchFamily="34" charset="0"/>
                <a:cs typeface="Calibri" pitchFamily="34" charset="0"/>
              </a:rPr>
              <a:t>изпълнението</a:t>
            </a:r>
            <a:r>
              <a:rPr lang="ru-RU" dirty="0">
                <a:latin typeface="Calibri" pitchFamily="34" charset="0"/>
                <a:cs typeface="Calibri" pitchFamily="34" charset="0"/>
              </a:rPr>
              <a:t> на </a:t>
            </a:r>
            <a:r>
              <a:rPr lang="ru-RU" dirty="0" err="1">
                <a:latin typeface="Calibri" pitchFamily="34" charset="0"/>
                <a:cs typeface="Calibri" pitchFamily="34" charset="0"/>
              </a:rPr>
              <a:t>всички</a:t>
            </a:r>
            <a:r>
              <a:rPr lang="ru-RU" dirty="0">
                <a:latin typeface="Calibri" pitchFamily="34" charset="0"/>
                <a:cs typeface="Calibri" pitchFamily="34" charset="0"/>
              </a:rPr>
              <a:t> </a:t>
            </a:r>
            <a:r>
              <a:rPr lang="ru-RU" dirty="0" err="1">
                <a:latin typeface="Calibri" pitchFamily="34" charset="0"/>
                <a:cs typeface="Calibri" pitchFamily="34" charset="0"/>
              </a:rPr>
              <a:t>дейности</a:t>
            </a:r>
            <a:r>
              <a:rPr lang="ru-RU" dirty="0">
                <a:latin typeface="Calibri" pitchFamily="34" charset="0"/>
                <a:cs typeface="Calibri" pitchFamily="34" charset="0"/>
              </a:rPr>
              <a:t> по </a:t>
            </a:r>
            <a:r>
              <a:rPr lang="ru-RU" dirty="0" err="1">
                <a:latin typeface="Calibri" pitchFamily="34" charset="0"/>
                <a:cs typeface="Calibri" pitchFamily="34" charset="0"/>
              </a:rPr>
              <a:t>отстраняване</a:t>
            </a:r>
            <a:r>
              <a:rPr lang="ru-RU" dirty="0">
                <a:latin typeface="Calibri" pitchFamily="34" charset="0"/>
                <a:cs typeface="Calibri" pitchFamily="34" charset="0"/>
              </a:rPr>
              <a:t> на </a:t>
            </a:r>
            <a:r>
              <a:rPr lang="ru-RU" dirty="0" err="1">
                <a:latin typeface="Calibri" pitchFamily="34" charset="0"/>
                <a:cs typeface="Calibri" pitchFamily="34" charset="0"/>
              </a:rPr>
              <a:t>неизправности</a:t>
            </a:r>
            <a:r>
              <a:rPr lang="ru-RU" dirty="0">
                <a:latin typeface="Calibri" pitchFamily="34" charset="0"/>
                <a:cs typeface="Calibri" pitchFamily="34" charset="0"/>
              </a:rPr>
              <a:t> или </a:t>
            </a:r>
            <a:r>
              <a:rPr lang="ru-RU" dirty="0" err="1">
                <a:latin typeface="Calibri" pitchFamily="34" charset="0"/>
                <a:cs typeface="Calibri" pitchFamily="34" charset="0"/>
              </a:rPr>
              <a:t>щети</a:t>
            </a:r>
            <a:r>
              <a:rPr lang="ru-RU" dirty="0">
                <a:latin typeface="Calibri" pitchFamily="34" charset="0"/>
                <a:cs typeface="Calibri" pitchFamily="34" charset="0"/>
              </a:rPr>
              <a:t>, </a:t>
            </a:r>
            <a:r>
              <a:rPr lang="ru-RU" dirty="0" err="1">
                <a:latin typeface="Calibri" pitchFamily="34" charset="0"/>
                <a:cs typeface="Calibri" pitchFamily="34" charset="0"/>
              </a:rPr>
              <a:t>съобщени</a:t>
            </a:r>
            <a:r>
              <a:rPr lang="ru-RU" dirty="0">
                <a:latin typeface="Calibri" pitchFamily="34" charset="0"/>
                <a:cs typeface="Calibri" pitchFamily="34" charset="0"/>
              </a:rPr>
              <a:t> от </a:t>
            </a:r>
            <a:r>
              <a:rPr lang="ru-RU" dirty="0" err="1">
                <a:latin typeface="Calibri" pitchFamily="34" charset="0"/>
                <a:cs typeface="Calibri" pitchFamily="34" charset="0"/>
              </a:rPr>
              <a:t>Възложителя</a:t>
            </a:r>
            <a:r>
              <a:rPr lang="ru-RU" dirty="0">
                <a:latin typeface="Calibri" pitchFamily="34" charset="0"/>
                <a:cs typeface="Calibri" pitchFamily="34" charset="0"/>
              </a:rPr>
              <a:t>, </a:t>
            </a:r>
            <a:r>
              <a:rPr lang="ru-RU" dirty="0" err="1">
                <a:latin typeface="Calibri" pitchFamily="34" charset="0"/>
                <a:cs typeface="Calibri" pitchFamily="34" charset="0"/>
              </a:rPr>
              <a:t>което</a:t>
            </a:r>
            <a:r>
              <a:rPr lang="ru-RU" dirty="0">
                <a:latin typeface="Calibri" pitchFamily="34" charset="0"/>
                <a:cs typeface="Calibri" pitchFamily="34" charset="0"/>
              </a:rPr>
              <a:t> се </a:t>
            </a:r>
            <a:r>
              <a:rPr lang="ru-RU" dirty="0" err="1">
                <a:latin typeface="Calibri" pitchFamily="34" charset="0"/>
                <a:cs typeface="Calibri" pitchFamily="34" charset="0"/>
              </a:rPr>
              <a:t>извършва</a:t>
            </a:r>
            <a:r>
              <a:rPr lang="ru-RU" dirty="0">
                <a:latin typeface="Calibri" pitchFamily="34" charset="0"/>
                <a:cs typeface="Calibri" pitchFamily="34" charset="0"/>
              </a:rPr>
              <a:t> за </a:t>
            </a:r>
            <a:r>
              <a:rPr lang="ru-RU" dirty="0" err="1">
                <a:latin typeface="Calibri" pitchFamily="34" charset="0"/>
                <a:cs typeface="Calibri" pitchFamily="34" charset="0"/>
              </a:rPr>
              <a:t>тяхна</a:t>
            </a:r>
            <a:r>
              <a:rPr lang="ru-RU" dirty="0">
                <a:latin typeface="Calibri" pitchFamily="34" charset="0"/>
                <a:cs typeface="Calibri" pitchFamily="34" charset="0"/>
              </a:rPr>
              <a:t> сметка и е </a:t>
            </a:r>
            <a:r>
              <a:rPr lang="ru-RU" dirty="0" err="1">
                <a:latin typeface="Calibri" pitchFamily="34" charset="0"/>
                <a:cs typeface="Calibri" pitchFamily="34" charset="0"/>
              </a:rPr>
              <a:t>обезпечено</a:t>
            </a:r>
            <a:r>
              <a:rPr lang="ru-RU" dirty="0">
                <a:latin typeface="Calibri" pitchFamily="34" charset="0"/>
                <a:cs typeface="Calibri" pitchFamily="34" charset="0"/>
              </a:rPr>
              <a:t> в договорите </a:t>
            </a:r>
            <a:r>
              <a:rPr lang="ru-RU" dirty="0" err="1">
                <a:latin typeface="Calibri" pitchFamily="34" charset="0"/>
                <a:cs typeface="Calibri" pitchFamily="34" charset="0"/>
              </a:rPr>
              <a:t>със</a:t>
            </a:r>
            <a:r>
              <a:rPr lang="ru-RU" dirty="0">
                <a:latin typeface="Calibri" pitchFamily="34" charset="0"/>
                <a:cs typeface="Calibri" pitchFamily="34" charset="0"/>
              </a:rPr>
              <a:t> </a:t>
            </a:r>
            <a:r>
              <a:rPr lang="ru-RU" dirty="0" err="1">
                <a:latin typeface="Calibri" pitchFamily="34" charset="0"/>
                <a:cs typeface="Calibri" pitchFamily="34" charset="0"/>
              </a:rPr>
              <a:t>задържани</a:t>
            </a:r>
            <a:r>
              <a:rPr lang="ru-RU" dirty="0">
                <a:latin typeface="Calibri" pitchFamily="34" charset="0"/>
                <a:cs typeface="Calibri" pitchFamily="34" charset="0"/>
              </a:rPr>
              <a:t> </a:t>
            </a:r>
            <a:r>
              <a:rPr lang="ru-RU" dirty="0" err="1">
                <a:latin typeface="Calibri" pitchFamily="34" charset="0"/>
                <a:cs typeface="Calibri" pitchFamily="34" charset="0"/>
              </a:rPr>
              <a:t>гаранционни</a:t>
            </a:r>
            <a:r>
              <a:rPr lang="ru-RU" dirty="0">
                <a:latin typeface="Calibri" pitchFamily="34" charset="0"/>
                <a:cs typeface="Calibri" pitchFamily="34" charset="0"/>
              </a:rPr>
              <a:t> </a:t>
            </a:r>
            <a:r>
              <a:rPr lang="ru-RU" dirty="0" err="1">
                <a:latin typeface="Calibri" pitchFamily="34" charset="0"/>
                <a:cs typeface="Calibri" pitchFamily="34" charset="0"/>
              </a:rPr>
              <a:t>суми</a:t>
            </a:r>
            <a:r>
              <a:rPr lang="ru-RU" dirty="0">
                <a:latin typeface="Calibri" pitchFamily="34" charset="0"/>
                <a:cs typeface="Calibri" pitchFamily="34" charset="0"/>
              </a:rPr>
              <a:t>.</a:t>
            </a:r>
            <a:endParaRPr lang="ru-RU" sz="1400" u="sng" dirty="0">
              <a:solidFill>
                <a:schemeClr val="accent6">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4791951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484784"/>
            <a:ext cx="8640960" cy="3815804"/>
          </a:xfrm>
        </p:spPr>
        <p:txBody>
          <a:bodyPr>
            <a:noAutofit/>
          </a:bodyPr>
          <a:lstStyle/>
          <a:p>
            <a:r>
              <a:rPr lang="ru-RU" sz="2400" dirty="0" smtClean="0">
                <a:solidFill>
                  <a:schemeClr val="accent6">
                    <a:lumMod val="50000"/>
                  </a:schemeClr>
                </a:solidFill>
                <a:latin typeface="Calibri" pitchFamily="34" charset="0"/>
              </a:rPr>
              <a:t/>
            </a:r>
            <a:br>
              <a:rPr lang="ru-RU" sz="2400" dirty="0" smtClean="0">
                <a:solidFill>
                  <a:schemeClr val="accent6">
                    <a:lumMod val="50000"/>
                  </a:schemeClr>
                </a:solidFill>
                <a:latin typeface="Calibri" pitchFamily="34" charset="0"/>
              </a:rPr>
            </a:br>
            <a:r>
              <a:rPr lang="ru-RU" sz="3800" dirty="0" err="1" smtClean="0">
                <a:latin typeface="Calibri" pitchFamily="34" charset="0"/>
              </a:rPr>
              <a:t>Издаден</a:t>
            </a:r>
            <a:r>
              <a:rPr lang="ru-RU" sz="3800" dirty="0" smtClean="0">
                <a:latin typeface="Calibri" pitchFamily="34" charset="0"/>
              </a:rPr>
              <a:t> е доклад за </a:t>
            </a:r>
            <a:r>
              <a:rPr lang="ru-RU" sz="3800" dirty="0" err="1" smtClean="0">
                <a:latin typeface="Calibri" pitchFamily="34" charset="0"/>
              </a:rPr>
              <a:t>несъответствие</a:t>
            </a:r>
            <a:r>
              <a:rPr lang="ru-RU" sz="3800" dirty="0" smtClean="0">
                <a:latin typeface="Calibri" pitchFamily="34" charset="0"/>
              </a:rPr>
              <a:t> на ПСОВ на  01.10.2014 г. за </a:t>
            </a:r>
            <a:r>
              <a:rPr lang="ru-RU" sz="3800" dirty="0" err="1" smtClean="0">
                <a:solidFill>
                  <a:schemeClr val="accent6">
                    <a:lumMod val="50000"/>
                  </a:schemeClr>
                </a:solidFill>
                <a:latin typeface="Calibri" pitchFamily="34" charset="0"/>
              </a:rPr>
              <a:t>изгражданата</a:t>
            </a:r>
            <a:r>
              <a:rPr lang="ru-RU" sz="3800" dirty="0" smtClean="0">
                <a:solidFill>
                  <a:schemeClr val="accent6">
                    <a:lumMod val="50000"/>
                  </a:schemeClr>
                </a:solidFill>
                <a:latin typeface="Calibri" pitchFamily="34" charset="0"/>
              </a:rPr>
              <a:t> </a:t>
            </a:r>
            <a:r>
              <a:rPr lang="ru-RU" sz="3800" dirty="0" err="1">
                <a:solidFill>
                  <a:schemeClr val="accent6">
                    <a:lumMod val="50000"/>
                  </a:schemeClr>
                </a:solidFill>
                <a:latin typeface="Calibri" pitchFamily="34" charset="0"/>
              </a:rPr>
              <a:t>разпределителна</a:t>
            </a:r>
            <a:r>
              <a:rPr lang="ru-RU" sz="3800" dirty="0">
                <a:solidFill>
                  <a:schemeClr val="accent6">
                    <a:lumMod val="50000"/>
                  </a:schemeClr>
                </a:solidFill>
                <a:latin typeface="Calibri" pitchFamily="34" charset="0"/>
              </a:rPr>
              <a:t> </a:t>
            </a:r>
            <a:r>
              <a:rPr lang="ru-RU" sz="3800" dirty="0" err="1">
                <a:solidFill>
                  <a:schemeClr val="accent6">
                    <a:lumMod val="50000"/>
                  </a:schemeClr>
                </a:solidFill>
                <a:latin typeface="Calibri" pitchFamily="34" charset="0"/>
              </a:rPr>
              <a:t>уредба</a:t>
            </a:r>
            <a:r>
              <a:rPr lang="ru-RU" sz="3800" dirty="0">
                <a:solidFill>
                  <a:schemeClr val="accent6">
                    <a:lumMod val="50000"/>
                  </a:schemeClr>
                </a:solidFill>
                <a:latin typeface="Calibri" pitchFamily="34" charset="0"/>
              </a:rPr>
              <a:t> </a:t>
            </a:r>
            <a:r>
              <a:rPr lang="ru-RU" sz="3800" dirty="0" smtClean="0">
                <a:solidFill>
                  <a:schemeClr val="accent6">
                    <a:lumMod val="50000"/>
                  </a:schemeClr>
                </a:solidFill>
                <a:latin typeface="Calibri" pitchFamily="34" charset="0"/>
              </a:rPr>
              <a:t>за </a:t>
            </a:r>
            <a:r>
              <a:rPr lang="ru-RU" sz="3800" dirty="0" err="1">
                <a:solidFill>
                  <a:schemeClr val="accent6">
                    <a:lumMod val="50000"/>
                  </a:schemeClr>
                </a:solidFill>
                <a:latin typeface="Calibri" pitchFamily="34" charset="0"/>
              </a:rPr>
              <a:t>реконструкцията</a:t>
            </a:r>
            <a:r>
              <a:rPr lang="ru-RU" sz="3800" dirty="0">
                <a:solidFill>
                  <a:schemeClr val="accent6">
                    <a:lumMod val="50000"/>
                  </a:schemeClr>
                </a:solidFill>
                <a:latin typeface="Calibri" pitchFamily="34" charset="0"/>
              </a:rPr>
              <a:t> на </a:t>
            </a:r>
            <a:r>
              <a:rPr lang="ru-RU" sz="3800" dirty="0" err="1" smtClean="0">
                <a:solidFill>
                  <a:schemeClr val="accent6">
                    <a:lumMod val="50000"/>
                  </a:schemeClr>
                </a:solidFill>
                <a:latin typeface="Calibri" pitchFamily="34" charset="0"/>
              </a:rPr>
              <a:t>трафопоста</a:t>
            </a:r>
            <a:r>
              <a:rPr lang="ru-RU" sz="3800" dirty="0" smtClean="0">
                <a:solidFill>
                  <a:schemeClr val="accent6">
                    <a:lumMod val="50000"/>
                  </a:schemeClr>
                </a:solidFill>
                <a:latin typeface="Calibri" pitchFamily="34" charset="0"/>
              </a:rPr>
              <a:t>, </a:t>
            </a:r>
            <a:r>
              <a:rPr lang="ru-RU" sz="3800" dirty="0" err="1" smtClean="0">
                <a:solidFill>
                  <a:schemeClr val="accent6">
                    <a:lumMod val="50000"/>
                  </a:schemeClr>
                </a:solidFill>
                <a:latin typeface="Calibri" pitchFamily="34" charset="0"/>
              </a:rPr>
              <a:t>която</a:t>
            </a:r>
            <a:r>
              <a:rPr lang="ru-RU" sz="3800" dirty="0" smtClean="0">
                <a:solidFill>
                  <a:schemeClr val="accent6">
                    <a:lumMod val="50000"/>
                  </a:schemeClr>
                </a:solidFill>
                <a:latin typeface="Calibri" pitchFamily="34" charset="0"/>
              </a:rPr>
              <a:t> е </a:t>
            </a:r>
            <a:r>
              <a:rPr lang="ru-RU" sz="3800" dirty="0">
                <a:solidFill>
                  <a:schemeClr val="accent6">
                    <a:lumMod val="50000"/>
                  </a:schemeClr>
                </a:solidFill>
                <a:latin typeface="Calibri" pitchFamily="34" charset="0"/>
              </a:rPr>
              <a:t>в  </a:t>
            </a:r>
            <a:r>
              <a:rPr lang="ru-RU" sz="3800" dirty="0" smtClean="0">
                <a:solidFill>
                  <a:schemeClr val="accent6">
                    <a:lumMod val="50000"/>
                  </a:schemeClr>
                </a:solidFill>
                <a:latin typeface="Calibri" pitchFamily="34" charset="0"/>
              </a:rPr>
              <a:t>нарушение </a:t>
            </a:r>
            <a:r>
              <a:rPr lang="ru-RU" sz="3800" dirty="0">
                <a:solidFill>
                  <a:schemeClr val="accent6">
                    <a:lumMod val="50000"/>
                  </a:schemeClr>
                </a:solidFill>
                <a:latin typeface="Calibri" pitchFamily="34" charset="0"/>
              </a:rPr>
              <a:t>на одобрения </a:t>
            </a:r>
            <a:r>
              <a:rPr lang="ru-RU" sz="3800" dirty="0" smtClean="0">
                <a:solidFill>
                  <a:schemeClr val="accent6">
                    <a:lumMod val="50000"/>
                  </a:schemeClr>
                </a:solidFill>
                <a:latin typeface="Calibri" pitchFamily="34" charset="0"/>
              </a:rPr>
              <a:t>проект; </a:t>
            </a:r>
            <a:br>
              <a:rPr lang="ru-RU" sz="3800" dirty="0" smtClean="0">
                <a:solidFill>
                  <a:schemeClr val="accent6">
                    <a:lumMod val="50000"/>
                  </a:schemeClr>
                </a:solidFill>
                <a:latin typeface="Calibri" pitchFamily="34" charset="0"/>
              </a:rPr>
            </a:br>
            <a:r>
              <a:rPr lang="ru-RU" sz="3800" dirty="0">
                <a:solidFill>
                  <a:schemeClr val="accent6">
                    <a:lumMod val="50000"/>
                  </a:schemeClr>
                </a:solidFill>
                <a:latin typeface="Calibri" pitchFamily="34" charset="0"/>
              </a:rPr>
              <a:t/>
            </a:r>
            <a:br>
              <a:rPr lang="ru-RU" sz="3800" dirty="0">
                <a:solidFill>
                  <a:schemeClr val="accent6">
                    <a:lumMod val="50000"/>
                  </a:schemeClr>
                </a:solidFill>
                <a:latin typeface="Calibri" pitchFamily="34" charset="0"/>
              </a:rPr>
            </a:br>
            <a:r>
              <a:rPr lang="ru-RU" sz="3800" dirty="0" err="1" smtClean="0">
                <a:solidFill>
                  <a:schemeClr val="accent6">
                    <a:lumMod val="50000"/>
                  </a:schemeClr>
                </a:solidFill>
                <a:latin typeface="Calibri" pitchFamily="34" charset="0"/>
              </a:rPr>
              <a:t>Несъответствието</a:t>
            </a:r>
            <a:r>
              <a:rPr lang="ru-RU" sz="3800" dirty="0" smtClean="0">
                <a:solidFill>
                  <a:schemeClr val="accent6">
                    <a:lumMod val="50000"/>
                  </a:schemeClr>
                </a:solidFill>
                <a:latin typeface="Calibri" pitchFamily="34" charset="0"/>
              </a:rPr>
              <a:t> </a:t>
            </a:r>
            <a:r>
              <a:rPr lang="ru-RU" sz="3800" dirty="0">
                <a:solidFill>
                  <a:schemeClr val="accent6">
                    <a:lumMod val="50000"/>
                  </a:schemeClr>
                </a:solidFill>
                <a:latin typeface="Calibri" pitchFamily="34" charset="0"/>
              </a:rPr>
              <a:t>е в </a:t>
            </a:r>
            <a:r>
              <a:rPr lang="ru-RU" sz="3800" dirty="0" err="1">
                <a:solidFill>
                  <a:schemeClr val="accent6">
                    <a:lumMod val="50000"/>
                  </a:schemeClr>
                </a:solidFill>
                <a:latin typeface="Calibri" pitchFamily="34" charset="0"/>
              </a:rPr>
              <a:t>процес</a:t>
            </a:r>
            <a:r>
              <a:rPr lang="ru-RU" sz="3800" dirty="0">
                <a:solidFill>
                  <a:schemeClr val="accent6">
                    <a:lumMod val="50000"/>
                  </a:schemeClr>
                </a:solidFill>
                <a:latin typeface="Calibri" pitchFamily="34" charset="0"/>
              </a:rPr>
              <a:t> на </a:t>
            </a:r>
            <a:r>
              <a:rPr lang="ru-RU" sz="3800" dirty="0" err="1">
                <a:solidFill>
                  <a:schemeClr val="accent6">
                    <a:lumMod val="50000"/>
                  </a:schemeClr>
                </a:solidFill>
                <a:latin typeface="Calibri" pitchFamily="34" charset="0"/>
              </a:rPr>
              <a:t>отстраняване</a:t>
            </a:r>
            <a:endParaRPr lang="ru-RU" sz="38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8967076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484784"/>
            <a:ext cx="8640960" cy="3815804"/>
          </a:xfrm>
        </p:spPr>
        <p:txBody>
          <a:bodyPr>
            <a:noAutofit/>
          </a:bodyPr>
          <a:lstStyle/>
          <a:p>
            <a:r>
              <a:rPr lang="ru-RU" sz="2400" dirty="0" smtClean="0">
                <a:solidFill>
                  <a:schemeClr val="accent6">
                    <a:lumMod val="50000"/>
                  </a:schemeClr>
                </a:solidFill>
                <a:latin typeface="Calibri" pitchFamily="34" charset="0"/>
              </a:rPr>
              <a:t/>
            </a:r>
            <a:br>
              <a:rPr lang="ru-RU" sz="2400" dirty="0" smtClean="0">
                <a:solidFill>
                  <a:schemeClr val="accent6">
                    <a:lumMod val="50000"/>
                  </a:schemeClr>
                </a:solidFill>
                <a:latin typeface="Calibri" pitchFamily="34" charset="0"/>
              </a:rPr>
            </a:br>
            <a:r>
              <a:rPr lang="ru-RU" sz="3800" dirty="0" err="1" smtClean="0">
                <a:latin typeface="Calibri" pitchFamily="34" charset="0"/>
              </a:rPr>
              <a:t>Издаден</a:t>
            </a:r>
            <a:r>
              <a:rPr lang="ru-RU" sz="3800" dirty="0" smtClean="0">
                <a:latin typeface="Calibri" pitchFamily="34" charset="0"/>
              </a:rPr>
              <a:t> е доклад за </a:t>
            </a:r>
            <a:r>
              <a:rPr lang="ru-RU" sz="3800" dirty="0" err="1" smtClean="0">
                <a:latin typeface="Calibri" pitchFamily="34" charset="0"/>
              </a:rPr>
              <a:t>несъответствие</a:t>
            </a:r>
            <a:r>
              <a:rPr lang="ru-RU" sz="3800" dirty="0" smtClean="0">
                <a:latin typeface="Calibri" pitchFamily="34" charset="0"/>
              </a:rPr>
              <a:t> на ПСОВ за </a:t>
            </a:r>
            <a:r>
              <a:rPr lang="ru-RU" sz="3800" dirty="0" err="1" smtClean="0">
                <a:solidFill>
                  <a:schemeClr val="accent6">
                    <a:lumMod val="50000"/>
                  </a:schemeClr>
                </a:solidFill>
                <a:latin typeface="Calibri" pitchFamily="34" charset="0"/>
              </a:rPr>
              <a:t>изгражданата</a:t>
            </a:r>
            <a:r>
              <a:rPr lang="ru-RU" sz="3800" dirty="0" smtClean="0">
                <a:solidFill>
                  <a:schemeClr val="accent6">
                    <a:lumMod val="50000"/>
                  </a:schemeClr>
                </a:solidFill>
                <a:latin typeface="Calibri" pitchFamily="34" charset="0"/>
              </a:rPr>
              <a:t> </a:t>
            </a:r>
            <a:r>
              <a:rPr lang="ru-RU" sz="3800" dirty="0" err="1">
                <a:solidFill>
                  <a:schemeClr val="accent6">
                    <a:lumMod val="50000"/>
                  </a:schemeClr>
                </a:solidFill>
                <a:latin typeface="Calibri" pitchFamily="34" charset="0"/>
              </a:rPr>
              <a:t>разпределителна</a:t>
            </a:r>
            <a:r>
              <a:rPr lang="ru-RU" sz="3800" dirty="0">
                <a:solidFill>
                  <a:schemeClr val="accent6">
                    <a:lumMod val="50000"/>
                  </a:schemeClr>
                </a:solidFill>
                <a:latin typeface="Calibri" pitchFamily="34" charset="0"/>
              </a:rPr>
              <a:t> </a:t>
            </a:r>
            <a:r>
              <a:rPr lang="ru-RU" sz="3800" dirty="0" err="1">
                <a:solidFill>
                  <a:schemeClr val="accent6">
                    <a:lumMod val="50000"/>
                  </a:schemeClr>
                </a:solidFill>
                <a:latin typeface="Calibri" pitchFamily="34" charset="0"/>
              </a:rPr>
              <a:t>уредба</a:t>
            </a:r>
            <a:r>
              <a:rPr lang="ru-RU" sz="3800" dirty="0">
                <a:solidFill>
                  <a:schemeClr val="accent6">
                    <a:lumMod val="50000"/>
                  </a:schemeClr>
                </a:solidFill>
                <a:latin typeface="Calibri" pitchFamily="34" charset="0"/>
              </a:rPr>
              <a:t> </a:t>
            </a:r>
            <a:r>
              <a:rPr lang="ru-RU" sz="3800" dirty="0" smtClean="0">
                <a:solidFill>
                  <a:schemeClr val="accent6">
                    <a:lumMod val="50000"/>
                  </a:schemeClr>
                </a:solidFill>
                <a:latin typeface="Calibri" pitchFamily="34" charset="0"/>
              </a:rPr>
              <a:t>за </a:t>
            </a:r>
            <a:r>
              <a:rPr lang="ru-RU" sz="3800" dirty="0" err="1">
                <a:solidFill>
                  <a:schemeClr val="accent6">
                    <a:lumMod val="50000"/>
                  </a:schemeClr>
                </a:solidFill>
                <a:latin typeface="Calibri" pitchFamily="34" charset="0"/>
              </a:rPr>
              <a:t>реконструкцията</a:t>
            </a:r>
            <a:r>
              <a:rPr lang="ru-RU" sz="3800" dirty="0">
                <a:solidFill>
                  <a:schemeClr val="accent6">
                    <a:lumMod val="50000"/>
                  </a:schemeClr>
                </a:solidFill>
                <a:latin typeface="Calibri" pitchFamily="34" charset="0"/>
              </a:rPr>
              <a:t> на </a:t>
            </a:r>
            <a:r>
              <a:rPr lang="ru-RU" sz="3800" dirty="0" err="1" smtClean="0">
                <a:solidFill>
                  <a:schemeClr val="accent6">
                    <a:lumMod val="50000"/>
                  </a:schemeClr>
                </a:solidFill>
                <a:latin typeface="Calibri" pitchFamily="34" charset="0"/>
              </a:rPr>
              <a:t>трафопоста</a:t>
            </a:r>
            <a:r>
              <a:rPr lang="ru-RU" sz="3800" dirty="0" smtClean="0">
                <a:solidFill>
                  <a:schemeClr val="accent6">
                    <a:lumMod val="50000"/>
                  </a:schemeClr>
                </a:solidFill>
                <a:latin typeface="Calibri" pitchFamily="34" charset="0"/>
              </a:rPr>
              <a:t>, </a:t>
            </a:r>
            <a:r>
              <a:rPr lang="ru-RU" sz="3800" dirty="0" err="1" smtClean="0">
                <a:solidFill>
                  <a:schemeClr val="accent6">
                    <a:lumMod val="50000"/>
                  </a:schemeClr>
                </a:solidFill>
                <a:latin typeface="Calibri" pitchFamily="34" charset="0"/>
              </a:rPr>
              <a:t>която</a:t>
            </a:r>
            <a:r>
              <a:rPr lang="ru-RU" sz="3800" dirty="0" smtClean="0">
                <a:solidFill>
                  <a:schemeClr val="accent6">
                    <a:lumMod val="50000"/>
                  </a:schemeClr>
                </a:solidFill>
                <a:latin typeface="Calibri" pitchFamily="34" charset="0"/>
              </a:rPr>
              <a:t> е </a:t>
            </a:r>
            <a:r>
              <a:rPr lang="ru-RU" sz="3800" dirty="0">
                <a:solidFill>
                  <a:schemeClr val="accent6">
                    <a:lumMod val="50000"/>
                  </a:schemeClr>
                </a:solidFill>
                <a:latin typeface="Calibri" pitchFamily="34" charset="0"/>
              </a:rPr>
              <a:t>в  </a:t>
            </a:r>
            <a:r>
              <a:rPr lang="ru-RU" sz="3800" dirty="0" smtClean="0">
                <a:solidFill>
                  <a:schemeClr val="accent6">
                    <a:lumMod val="50000"/>
                  </a:schemeClr>
                </a:solidFill>
                <a:latin typeface="Calibri" pitchFamily="34" charset="0"/>
              </a:rPr>
              <a:t>нарушение </a:t>
            </a:r>
            <a:r>
              <a:rPr lang="ru-RU" sz="3800" dirty="0">
                <a:solidFill>
                  <a:schemeClr val="accent6">
                    <a:lumMod val="50000"/>
                  </a:schemeClr>
                </a:solidFill>
                <a:latin typeface="Calibri" pitchFamily="34" charset="0"/>
              </a:rPr>
              <a:t>на одобрения </a:t>
            </a:r>
            <a:r>
              <a:rPr lang="ru-RU" sz="3800" dirty="0" smtClean="0">
                <a:solidFill>
                  <a:schemeClr val="accent6">
                    <a:lumMod val="50000"/>
                  </a:schemeClr>
                </a:solidFill>
                <a:latin typeface="Calibri" pitchFamily="34" charset="0"/>
              </a:rPr>
              <a:t>проект; </a:t>
            </a:r>
            <a:br>
              <a:rPr lang="ru-RU" sz="3800" dirty="0" smtClean="0">
                <a:solidFill>
                  <a:schemeClr val="accent6">
                    <a:lumMod val="50000"/>
                  </a:schemeClr>
                </a:solidFill>
                <a:latin typeface="Calibri" pitchFamily="34" charset="0"/>
              </a:rPr>
            </a:br>
            <a:r>
              <a:rPr lang="ru-RU" sz="3800" dirty="0">
                <a:solidFill>
                  <a:schemeClr val="accent6">
                    <a:lumMod val="50000"/>
                  </a:schemeClr>
                </a:solidFill>
                <a:latin typeface="Calibri" pitchFamily="34" charset="0"/>
              </a:rPr>
              <a:t/>
            </a:r>
            <a:br>
              <a:rPr lang="ru-RU" sz="3800" dirty="0">
                <a:solidFill>
                  <a:schemeClr val="accent6">
                    <a:lumMod val="50000"/>
                  </a:schemeClr>
                </a:solidFill>
                <a:latin typeface="Calibri" pitchFamily="34" charset="0"/>
              </a:rPr>
            </a:br>
            <a:r>
              <a:rPr lang="ru-RU" sz="3800" dirty="0" err="1" smtClean="0">
                <a:solidFill>
                  <a:schemeClr val="accent6">
                    <a:lumMod val="50000"/>
                  </a:schemeClr>
                </a:solidFill>
                <a:latin typeface="Calibri" pitchFamily="34" charset="0"/>
              </a:rPr>
              <a:t>Несъответствието</a:t>
            </a:r>
            <a:r>
              <a:rPr lang="ru-RU" sz="3800" dirty="0" smtClean="0">
                <a:solidFill>
                  <a:schemeClr val="accent6">
                    <a:lumMod val="50000"/>
                  </a:schemeClr>
                </a:solidFill>
                <a:latin typeface="Calibri" pitchFamily="34" charset="0"/>
              </a:rPr>
              <a:t> </a:t>
            </a:r>
            <a:r>
              <a:rPr lang="ru-RU" sz="3800" dirty="0">
                <a:solidFill>
                  <a:schemeClr val="accent6">
                    <a:lumMod val="50000"/>
                  </a:schemeClr>
                </a:solidFill>
                <a:latin typeface="Calibri" pitchFamily="34" charset="0"/>
              </a:rPr>
              <a:t>е в </a:t>
            </a:r>
            <a:r>
              <a:rPr lang="ru-RU" sz="3800" dirty="0" err="1">
                <a:solidFill>
                  <a:schemeClr val="accent6">
                    <a:lumMod val="50000"/>
                  </a:schemeClr>
                </a:solidFill>
                <a:latin typeface="Calibri" pitchFamily="34" charset="0"/>
              </a:rPr>
              <a:t>процес</a:t>
            </a:r>
            <a:r>
              <a:rPr lang="ru-RU" sz="3800" dirty="0">
                <a:solidFill>
                  <a:schemeClr val="accent6">
                    <a:lumMod val="50000"/>
                  </a:schemeClr>
                </a:solidFill>
                <a:latin typeface="Calibri" pitchFamily="34" charset="0"/>
              </a:rPr>
              <a:t> на </a:t>
            </a:r>
            <a:r>
              <a:rPr lang="ru-RU" sz="3800" dirty="0" err="1" smtClean="0">
                <a:solidFill>
                  <a:schemeClr val="accent6">
                    <a:lumMod val="50000"/>
                  </a:schemeClr>
                </a:solidFill>
                <a:latin typeface="Calibri" pitchFamily="34" charset="0"/>
              </a:rPr>
              <a:t>отстраняване</a:t>
            </a:r>
            <a:r>
              <a:rPr lang="ru-RU" sz="3800" dirty="0" smtClean="0">
                <a:solidFill>
                  <a:schemeClr val="accent6">
                    <a:lumMod val="50000"/>
                  </a:schemeClr>
                </a:solidFill>
                <a:latin typeface="Calibri" pitchFamily="34" charset="0"/>
              </a:rPr>
              <a:t>.</a:t>
            </a:r>
            <a:endParaRPr lang="ru-RU" sz="38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558705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Autofit/>
          </a:bodyPr>
          <a:lstStyle/>
          <a:p>
            <a:r>
              <a:rPr lang="ru-RU" sz="3200" b="1" i="1" dirty="0" smtClean="0">
                <a:solidFill>
                  <a:schemeClr val="accent6">
                    <a:lumMod val="50000"/>
                  </a:schemeClr>
                </a:solidFill>
                <a:latin typeface="Calibri" pitchFamily="34" charset="0"/>
              </a:rPr>
              <a:t>2</a:t>
            </a:r>
            <a:r>
              <a:rPr lang="ru-RU" sz="3200" b="1" i="1" dirty="0">
                <a:solidFill>
                  <a:schemeClr val="accent6">
                    <a:lumMod val="50000"/>
                  </a:schemeClr>
                </a:solidFill>
                <a:latin typeface="Calibri" pitchFamily="34" charset="0"/>
              </a:rPr>
              <a:t>. </a:t>
            </a:r>
            <a:r>
              <a:rPr lang="ru-RU" sz="3200" b="1" i="1" dirty="0" err="1">
                <a:solidFill>
                  <a:schemeClr val="accent6">
                    <a:lumMod val="50000"/>
                  </a:schemeClr>
                </a:solidFill>
                <a:latin typeface="Calibri" pitchFamily="34" charset="0"/>
              </a:rPr>
              <a:t>Подписване</a:t>
            </a:r>
            <a:r>
              <a:rPr lang="ru-RU" sz="3200" b="1" i="1" dirty="0">
                <a:solidFill>
                  <a:schemeClr val="accent6">
                    <a:lumMod val="50000"/>
                  </a:schemeClr>
                </a:solidFill>
                <a:latin typeface="Calibri" pitchFamily="34" charset="0"/>
              </a:rPr>
              <a:t> на </a:t>
            </a:r>
            <a:r>
              <a:rPr lang="ru-RU" sz="3200" b="1" i="1" dirty="0" err="1">
                <a:solidFill>
                  <a:schemeClr val="accent6">
                    <a:lumMod val="50000"/>
                  </a:schemeClr>
                </a:solidFill>
                <a:latin typeface="Calibri" pitchFamily="34" charset="0"/>
              </a:rPr>
              <a:t>Допълнителни</a:t>
            </a:r>
            <a:r>
              <a:rPr lang="ru-RU" sz="3200" b="1" i="1" dirty="0">
                <a:solidFill>
                  <a:schemeClr val="accent6">
                    <a:lumMod val="50000"/>
                  </a:schemeClr>
                </a:solidFill>
                <a:latin typeface="Calibri" pitchFamily="34" charset="0"/>
              </a:rPr>
              <a:t> </a:t>
            </a:r>
            <a:r>
              <a:rPr lang="ru-RU" sz="3200" b="1" i="1" dirty="0" err="1">
                <a:solidFill>
                  <a:schemeClr val="accent6">
                    <a:lumMod val="50000"/>
                  </a:schemeClr>
                </a:solidFill>
                <a:latin typeface="Calibri" pitchFamily="34" charset="0"/>
              </a:rPr>
              <a:t>споразумения</a:t>
            </a:r>
            <a:r>
              <a:rPr lang="ru-RU" sz="3200" b="1" i="1" dirty="0">
                <a:solidFill>
                  <a:schemeClr val="accent6">
                    <a:lumMod val="50000"/>
                  </a:schemeClr>
                </a:solidFill>
                <a:latin typeface="Calibri" pitchFamily="34" charset="0"/>
              </a:rPr>
              <a:t> </a:t>
            </a:r>
            <a:r>
              <a:rPr lang="ru-RU" sz="3200" b="1" i="1" dirty="0" err="1">
                <a:solidFill>
                  <a:schemeClr val="accent6">
                    <a:lumMod val="50000"/>
                  </a:schemeClr>
                </a:solidFill>
                <a:latin typeface="Calibri" pitchFamily="34" charset="0"/>
              </a:rPr>
              <a:t>към</a:t>
            </a:r>
            <a:r>
              <a:rPr lang="ru-RU" sz="3200" b="1" i="1" dirty="0">
                <a:solidFill>
                  <a:schemeClr val="accent6">
                    <a:lumMod val="50000"/>
                  </a:schemeClr>
                </a:solidFill>
                <a:latin typeface="Calibri" pitchFamily="34" charset="0"/>
              </a:rPr>
              <a:t> договорите за </a:t>
            </a:r>
            <a:r>
              <a:rPr lang="ru-RU" sz="3200" b="1" i="1" dirty="0" err="1" smtClean="0">
                <a:solidFill>
                  <a:schemeClr val="accent6">
                    <a:lumMod val="50000"/>
                  </a:schemeClr>
                </a:solidFill>
                <a:latin typeface="Calibri" pitchFamily="34" charset="0"/>
              </a:rPr>
              <a:t>удължаване</a:t>
            </a:r>
            <a:r>
              <a:rPr lang="ru-RU" sz="3200" b="1" i="1" dirty="0" smtClean="0">
                <a:solidFill>
                  <a:schemeClr val="accent6">
                    <a:lumMod val="50000"/>
                  </a:schemeClr>
                </a:solidFill>
                <a:latin typeface="Calibri" pitchFamily="34" charset="0"/>
              </a:rPr>
              <a:t/>
            </a:r>
            <a:br>
              <a:rPr lang="ru-RU" sz="3200" b="1" i="1" dirty="0" smtClean="0">
                <a:solidFill>
                  <a:schemeClr val="accent6">
                    <a:lumMod val="50000"/>
                  </a:schemeClr>
                </a:solidFill>
                <a:latin typeface="Calibri" pitchFamily="34" charset="0"/>
              </a:rPr>
            </a:br>
            <a:r>
              <a:rPr lang="ru-RU" sz="3200" b="1" i="1" dirty="0">
                <a:solidFill>
                  <a:schemeClr val="accent6">
                    <a:lumMod val="50000"/>
                  </a:schemeClr>
                </a:solidFill>
                <a:latin typeface="Calibri" pitchFamily="34" charset="0"/>
              </a:rPr>
              <a:t/>
            </a:r>
            <a:br>
              <a:rPr lang="ru-RU" sz="3200" b="1" i="1" dirty="0">
                <a:solidFill>
                  <a:schemeClr val="accent6">
                    <a:lumMod val="50000"/>
                  </a:schemeClr>
                </a:solidFill>
                <a:latin typeface="Calibri" pitchFamily="34" charset="0"/>
              </a:rPr>
            </a:br>
            <a:r>
              <a:rPr lang="ru-RU" sz="3200" dirty="0" err="1" smtClean="0">
                <a:solidFill>
                  <a:schemeClr val="accent6">
                    <a:lumMod val="50000"/>
                  </a:schemeClr>
                </a:solidFill>
                <a:latin typeface="Calibri" pitchFamily="34" charset="0"/>
              </a:rPr>
              <a:t>Подписани</a:t>
            </a:r>
            <a:r>
              <a:rPr lang="ru-RU" sz="3200" dirty="0" smtClean="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са</a:t>
            </a:r>
            <a:r>
              <a:rPr lang="ru-RU" sz="3200" dirty="0" smtClean="0">
                <a:solidFill>
                  <a:schemeClr val="accent6">
                    <a:lumMod val="50000"/>
                  </a:schemeClr>
                </a:solidFill>
                <a:latin typeface="Calibri" pitchFamily="34" charset="0"/>
              </a:rPr>
              <a:t> за </a:t>
            </a:r>
            <a:r>
              <a:rPr lang="ru-RU" sz="3200" dirty="0" err="1" smtClean="0">
                <a:solidFill>
                  <a:schemeClr val="accent6">
                    <a:lumMod val="50000"/>
                  </a:schemeClr>
                </a:solidFill>
                <a:latin typeface="Calibri" pitchFamily="34" charset="0"/>
              </a:rPr>
              <a:t>пречиствателните</a:t>
            </a:r>
            <a:r>
              <a:rPr lang="ru-RU" sz="3200" dirty="0" smtClean="0">
                <a:solidFill>
                  <a:schemeClr val="accent6">
                    <a:lumMod val="50000"/>
                  </a:schemeClr>
                </a:solidFill>
                <a:latin typeface="Calibri" pitchFamily="34" charset="0"/>
              </a:rPr>
              <a:t> </a:t>
            </a:r>
            <a:r>
              <a:rPr lang="ru-RU" sz="3200" dirty="0">
                <a:solidFill>
                  <a:schemeClr val="accent6">
                    <a:lumMod val="50000"/>
                  </a:schemeClr>
                </a:solidFill>
                <a:latin typeface="Calibri" pitchFamily="34" charset="0"/>
              </a:rPr>
              <a:t>станции </a:t>
            </a:r>
            <a:r>
              <a:rPr lang="ru-RU" sz="3200" dirty="0" smtClean="0">
                <a:solidFill>
                  <a:schemeClr val="accent6">
                    <a:lumMod val="50000"/>
                  </a:schemeClr>
                </a:solidFill>
                <a:latin typeface="Calibri" pitchFamily="34" charset="0"/>
              </a:rPr>
              <a:t>в </a:t>
            </a:r>
            <a:r>
              <a:rPr lang="ru-RU" sz="3200" dirty="0" err="1" smtClean="0">
                <a:solidFill>
                  <a:schemeClr val="accent6">
                    <a:lumMod val="50000"/>
                  </a:schemeClr>
                </a:solidFill>
                <a:latin typeface="Calibri" pitchFamily="34" charset="0"/>
              </a:rPr>
              <a:t>резултат</a:t>
            </a:r>
            <a:r>
              <a:rPr lang="ru-RU" sz="3200" dirty="0" smtClean="0">
                <a:solidFill>
                  <a:schemeClr val="accent6">
                    <a:lumMod val="50000"/>
                  </a:schemeClr>
                </a:solidFill>
                <a:latin typeface="Calibri" pitchFamily="34" charset="0"/>
              </a:rPr>
              <a:t> на </a:t>
            </a:r>
            <a:r>
              <a:rPr lang="ru-RU" sz="3200" dirty="0" err="1" smtClean="0">
                <a:solidFill>
                  <a:schemeClr val="accent6">
                    <a:lumMod val="50000"/>
                  </a:schemeClr>
                </a:solidFill>
                <a:latin typeface="Calibri" pitchFamily="34" charset="0"/>
              </a:rPr>
              <a:t>искове</a:t>
            </a:r>
            <a:r>
              <a:rPr lang="ru-RU" sz="3200" dirty="0" smtClean="0">
                <a:solidFill>
                  <a:schemeClr val="accent6">
                    <a:lumMod val="50000"/>
                  </a:schemeClr>
                </a:solidFill>
                <a:latin typeface="Calibri" pitchFamily="34" charset="0"/>
              </a:rPr>
              <a:t> </a:t>
            </a:r>
            <a:r>
              <a:rPr lang="ru-RU" sz="3200" dirty="0">
                <a:solidFill>
                  <a:schemeClr val="accent6">
                    <a:lumMod val="50000"/>
                  </a:schemeClr>
                </a:solidFill>
                <a:latin typeface="Calibri" pitchFamily="34" charset="0"/>
              </a:rPr>
              <a:t>на </a:t>
            </a:r>
            <a:r>
              <a:rPr lang="ru-RU" sz="3200" dirty="0" err="1" smtClean="0">
                <a:solidFill>
                  <a:schemeClr val="accent6">
                    <a:lumMod val="50000"/>
                  </a:schemeClr>
                </a:solidFill>
                <a:latin typeface="Calibri" pitchFamily="34" charset="0"/>
              </a:rPr>
              <a:t>изпълнителите</a:t>
            </a:r>
            <a:r>
              <a:rPr lang="ru-RU" sz="3200" dirty="0" smtClean="0">
                <a:solidFill>
                  <a:schemeClr val="accent6">
                    <a:lumMod val="50000"/>
                  </a:schemeClr>
                </a:solidFill>
                <a:latin typeface="Calibri" pitchFamily="34" charset="0"/>
              </a:rPr>
              <a:t>, </a:t>
            </a:r>
            <a:r>
              <a:rPr lang="ru-RU" sz="3200" dirty="0" err="1">
                <a:solidFill>
                  <a:schemeClr val="accent6">
                    <a:lumMod val="50000"/>
                  </a:schemeClr>
                </a:solidFill>
                <a:latin typeface="Calibri" pitchFamily="34" charset="0"/>
              </a:rPr>
              <a:t>процедирани</a:t>
            </a:r>
            <a:r>
              <a:rPr lang="ru-RU" sz="3200" dirty="0">
                <a:solidFill>
                  <a:schemeClr val="accent6">
                    <a:lumMod val="50000"/>
                  </a:schemeClr>
                </a:solidFill>
                <a:latin typeface="Calibri" pitchFamily="34" charset="0"/>
              </a:rPr>
              <a:t> и </a:t>
            </a:r>
            <a:r>
              <a:rPr lang="ru-RU" sz="3200" dirty="0" err="1">
                <a:solidFill>
                  <a:schemeClr val="accent6">
                    <a:lumMod val="50000"/>
                  </a:schemeClr>
                </a:solidFill>
                <a:latin typeface="Calibri" pitchFamily="34" charset="0"/>
              </a:rPr>
              <a:t>одобрени</a:t>
            </a:r>
            <a:r>
              <a:rPr lang="ru-RU" sz="3200" dirty="0">
                <a:solidFill>
                  <a:schemeClr val="accent6">
                    <a:lumMod val="50000"/>
                  </a:schemeClr>
                </a:solidFill>
                <a:latin typeface="Calibri" pitchFamily="34" charset="0"/>
              </a:rPr>
              <a:t> от </a:t>
            </a:r>
            <a:r>
              <a:rPr lang="ru-RU" sz="3200" dirty="0" err="1">
                <a:solidFill>
                  <a:schemeClr val="accent6">
                    <a:lumMod val="50000"/>
                  </a:schemeClr>
                </a:solidFill>
                <a:latin typeface="Calibri" pitchFamily="34" charset="0"/>
              </a:rPr>
              <a:t>Възложителя</a:t>
            </a:r>
            <a:r>
              <a:rPr lang="ru-RU" sz="3200" dirty="0">
                <a:solidFill>
                  <a:schemeClr val="accent6">
                    <a:lumMod val="50000"/>
                  </a:schemeClr>
                </a:solidFill>
                <a:latin typeface="Calibri" pitchFamily="34" charset="0"/>
              </a:rPr>
              <a:t> и </a:t>
            </a:r>
            <a:r>
              <a:rPr lang="ru-RU" sz="3200" dirty="0" smtClean="0">
                <a:solidFill>
                  <a:schemeClr val="accent6">
                    <a:lumMod val="50000"/>
                  </a:schemeClr>
                </a:solidFill>
                <a:latin typeface="Calibri" pitchFamily="34" charset="0"/>
              </a:rPr>
              <a:t>Надзора, </a:t>
            </a:r>
            <a:r>
              <a:rPr lang="ru-RU" sz="3200" dirty="0" err="1">
                <a:solidFill>
                  <a:schemeClr val="accent6">
                    <a:lumMod val="50000"/>
                  </a:schemeClr>
                </a:solidFill>
                <a:latin typeface="Calibri" pitchFamily="34" charset="0"/>
              </a:rPr>
              <a:t>съгласно</a:t>
            </a:r>
            <a:r>
              <a:rPr lang="ru-RU" sz="3200" dirty="0">
                <a:solidFill>
                  <a:schemeClr val="accent6">
                    <a:lumMod val="50000"/>
                  </a:schemeClr>
                </a:solidFill>
                <a:latin typeface="Calibri" pitchFamily="34" charset="0"/>
              </a:rPr>
              <a:t> </a:t>
            </a:r>
            <a:r>
              <a:rPr lang="ru-RU" sz="3200" i="1" dirty="0">
                <a:solidFill>
                  <a:schemeClr val="accent6">
                    <a:lumMod val="50000"/>
                  </a:schemeClr>
                </a:solidFill>
                <a:latin typeface="Calibri" pitchFamily="34" charset="0"/>
              </a:rPr>
              <a:t>под клауза 20.1 </a:t>
            </a:r>
            <a:r>
              <a:rPr lang="ru-RU" sz="3200" i="1" dirty="0" err="1">
                <a:solidFill>
                  <a:schemeClr val="accent6">
                    <a:lumMod val="50000"/>
                  </a:schemeClr>
                </a:solidFill>
                <a:latin typeface="Calibri" pitchFamily="34" charset="0"/>
              </a:rPr>
              <a:t>Искове</a:t>
            </a:r>
            <a:r>
              <a:rPr lang="ru-RU" sz="3200" i="1" dirty="0">
                <a:solidFill>
                  <a:schemeClr val="accent6">
                    <a:lumMod val="50000"/>
                  </a:schemeClr>
                </a:solidFill>
                <a:latin typeface="Calibri" pitchFamily="34" charset="0"/>
              </a:rPr>
              <a:t> на </a:t>
            </a:r>
            <a:r>
              <a:rPr lang="ru-RU" sz="3200" i="1" dirty="0" err="1">
                <a:solidFill>
                  <a:schemeClr val="accent6">
                    <a:lumMod val="50000"/>
                  </a:schemeClr>
                </a:solidFill>
                <a:latin typeface="Calibri" pitchFamily="34" charset="0"/>
              </a:rPr>
              <a:t>Изпълнителя</a:t>
            </a:r>
            <a:r>
              <a:rPr lang="ru-RU" sz="3200" i="1" dirty="0">
                <a:solidFill>
                  <a:schemeClr val="accent6">
                    <a:lumMod val="50000"/>
                  </a:schemeClr>
                </a:solidFill>
                <a:latin typeface="Calibri" pitchFamily="34" charset="0"/>
              </a:rPr>
              <a:t> </a:t>
            </a:r>
            <a:r>
              <a:rPr lang="ru-RU" sz="3200" dirty="0">
                <a:solidFill>
                  <a:schemeClr val="accent6">
                    <a:lumMod val="50000"/>
                  </a:schemeClr>
                </a:solidFill>
                <a:latin typeface="Calibri" pitchFamily="34" charset="0"/>
              </a:rPr>
              <a:t>и </a:t>
            </a:r>
            <a:r>
              <a:rPr lang="ru-RU" sz="3200" i="1" dirty="0" smtClean="0">
                <a:solidFill>
                  <a:schemeClr val="accent6">
                    <a:lumMod val="50000"/>
                  </a:schemeClr>
                </a:solidFill>
                <a:latin typeface="Calibri" pitchFamily="34" charset="0"/>
              </a:rPr>
              <a:t>под </a:t>
            </a:r>
            <a:r>
              <a:rPr lang="ru-RU" sz="3200" i="1" dirty="0">
                <a:solidFill>
                  <a:schemeClr val="accent6">
                    <a:lumMod val="50000"/>
                  </a:schemeClr>
                </a:solidFill>
                <a:latin typeface="Calibri" pitchFamily="34" charset="0"/>
              </a:rPr>
              <a:t>клауза 8.4 </a:t>
            </a:r>
            <a:r>
              <a:rPr lang="ru-RU" sz="3200" i="1" dirty="0" err="1">
                <a:solidFill>
                  <a:schemeClr val="accent6">
                    <a:lumMod val="50000"/>
                  </a:schemeClr>
                </a:solidFill>
                <a:latin typeface="Calibri" pitchFamily="34" charset="0"/>
              </a:rPr>
              <a:t>Удължаване</a:t>
            </a:r>
            <a:r>
              <a:rPr lang="ru-RU" sz="3200" i="1" dirty="0">
                <a:solidFill>
                  <a:schemeClr val="accent6">
                    <a:lumMod val="50000"/>
                  </a:schemeClr>
                </a:solidFill>
                <a:latin typeface="Calibri" pitchFamily="34" charset="0"/>
              </a:rPr>
              <a:t> на </a:t>
            </a:r>
            <a:r>
              <a:rPr lang="ru-RU" sz="3200" i="1" dirty="0" err="1">
                <a:solidFill>
                  <a:schemeClr val="accent6">
                    <a:lumMod val="50000"/>
                  </a:schemeClr>
                </a:solidFill>
                <a:latin typeface="Calibri" pitchFamily="34" charset="0"/>
              </a:rPr>
              <a:t>Времето</a:t>
            </a:r>
            <a:r>
              <a:rPr lang="ru-RU" sz="3200" i="1" dirty="0">
                <a:solidFill>
                  <a:schemeClr val="accent6">
                    <a:lumMod val="50000"/>
                  </a:schemeClr>
                </a:solidFill>
                <a:latin typeface="Calibri" pitchFamily="34" charset="0"/>
              </a:rPr>
              <a:t> за </a:t>
            </a:r>
            <a:r>
              <a:rPr lang="ru-RU" sz="3200" i="1" dirty="0" err="1" smtClean="0">
                <a:solidFill>
                  <a:schemeClr val="accent6">
                    <a:lumMod val="50000"/>
                  </a:schemeClr>
                </a:solidFill>
                <a:latin typeface="Calibri" pitchFamily="34" charset="0"/>
              </a:rPr>
              <a:t>Завършване</a:t>
            </a:r>
            <a:r>
              <a:rPr lang="ru-RU" sz="3200" dirty="0" smtClean="0">
                <a:solidFill>
                  <a:schemeClr val="accent6">
                    <a:lumMod val="50000"/>
                  </a:schemeClr>
                </a:solidFill>
                <a:latin typeface="Calibri" pitchFamily="34" charset="0"/>
              </a:rPr>
              <a:t>, </a:t>
            </a:r>
            <a:r>
              <a:rPr lang="ru-RU" sz="3200" dirty="0">
                <a:solidFill>
                  <a:schemeClr val="accent6">
                    <a:lumMod val="50000"/>
                  </a:schemeClr>
                </a:solidFill>
                <a:latin typeface="Calibri" pitchFamily="34" charset="0"/>
              </a:rPr>
              <a:t>в </a:t>
            </a:r>
            <a:r>
              <a:rPr lang="ru-RU" sz="3200" dirty="0" err="1">
                <a:solidFill>
                  <a:schemeClr val="accent6">
                    <a:lumMod val="50000"/>
                  </a:schemeClr>
                </a:solidFill>
                <a:latin typeface="Calibri" pitchFamily="34" charset="0"/>
              </a:rPr>
              <a:t>съответствие</a:t>
            </a:r>
            <a:r>
              <a:rPr lang="ru-RU" sz="3200" dirty="0">
                <a:solidFill>
                  <a:schemeClr val="accent6">
                    <a:lumMod val="50000"/>
                  </a:schemeClr>
                </a:solidFill>
                <a:latin typeface="Calibri" pitchFamily="34" charset="0"/>
              </a:rPr>
              <a:t> с чл. 43, ал. 2, т. 1 от Закона за </a:t>
            </a:r>
            <a:r>
              <a:rPr lang="ru-RU" sz="3200" dirty="0" err="1">
                <a:solidFill>
                  <a:schemeClr val="accent6">
                    <a:lumMod val="50000"/>
                  </a:schemeClr>
                </a:solidFill>
                <a:latin typeface="Calibri" pitchFamily="34" charset="0"/>
              </a:rPr>
              <a:t>обществените</a:t>
            </a:r>
            <a:r>
              <a:rPr lang="ru-RU" sz="3200" dirty="0">
                <a:solidFill>
                  <a:schemeClr val="accent6">
                    <a:lumMod val="50000"/>
                  </a:schemeClr>
                </a:solidFill>
                <a:latin typeface="Calibri" pitchFamily="34" charset="0"/>
              </a:rPr>
              <a:t> </a:t>
            </a:r>
            <a:r>
              <a:rPr lang="ru-RU" sz="3200" dirty="0" err="1" smtClean="0">
                <a:solidFill>
                  <a:schemeClr val="accent6">
                    <a:lumMod val="50000"/>
                  </a:schemeClr>
                </a:solidFill>
                <a:latin typeface="Calibri" pitchFamily="34" charset="0"/>
              </a:rPr>
              <a:t>поръчки</a:t>
            </a:r>
            <a:r>
              <a:rPr lang="ru-RU" sz="3200" dirty="0" smtClean="0">
                <a:solidFill>
                  <a:schemeClr val="accent6">
                    <a:lumMod val="50000"/>
                  </a:schemeClr>
                </a:solidFill>
                <a:latin typeface="Calibri" pitchFamily="34" charset="0"/>
              </a:rPr>
              <a:t> и след </a:t>
            </a:r>
            <a:r>
              <a:rPr lang="ru-RU" sz="3200" dirty="0" err="1" smtClean="0">
                <a:solidFill>
                  <a:schemeClr val="accent6">
                    <a:lumMod val="50000"/>
                  </a:schemeClr>
                </a:solidFill>
                <a:latin typeface="Calibri" pitchFamily="34" charset="0"/>
              </a:rPr>
              <a:t>съгласуване</a:t>
            </a:r>
            <a:r>
              <a:rPr lang="ru-RU" sz="3200" dirty="0" smtClean="0">
                <a:solidFill>
                  <a:schemeClr val="accent6">
                    <a:lumMod val="50000"/>
                  </a:schemeClr>
                </a:solidFill>
                <a:latin typeface="Calibri" pitchFamily="34" charset="0"/>
              </a:rPr>
              <a:t> с УО на ОПОС. </a:t>
            </a:r>
            <a:endParaRPr lang="ru-RU" sz="32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2418259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568952" cy="5688012"/>
          </a:xfrm>
        </p:spPr>
        <p:txBody>
          <a:bodyPr>
            <a:normAutofit fontScale="90000"/>
          </a:bodyPr>
          <a:lstStyle/>
          <a:p>
            <a:r>
              <a:rPr lang="ru-RU" sz="2800" b="1" dirty="0" smtClean="0">
                <a:solidFill>
                  <a:schemeClr val="accent6">
                    <a:lumMod val="50000"/>
                  </a:schemeClr>
                </a:solidFill>
                <a:latin typeface="Calibri" pitchFamily="34" charset="0"/>
              </a:rPr>
              <a:t>Процедура 1</a:t>
            </a:r>
            <a:br>
              <a:rPr lang="ru-RU" sz="2800" b="1" dirty="0" smtClean="0">
                <a:solidFill>
                  <a:schemeClr val="accent6">
                    <a:lumMod val="50000"/>
                  </a:schemeClr>
                </a:solidFill>
                <a:latin typeface="Calibri" pitchFamily="34" charset="0"/>
              </a:rPr>
            </a:br>
            <a:r>
              <a:rPr lang="ru-RU" sz="2800" b="1" dirty="0" smtClean="0">
                <a:solidFill>
                  <a:schemeClr val="accent6">
                    <a:lumMod val="50000"/>
                  </a:schemeClr>
                </a:solidFill>
                <a:latin typeface="Calibri" pitchFamily="34" charset="0"/>
              </a:rPr>
              <a:t>ВРЕМЕННО СПИРАНЕ НА СТРОЕЖИТЕ С АКТ 10</a:t>
            </a:r>
            <a:br>
              <a:rPr lang="ru-RU" sz="2800" b="1" dirty="0" smtClean="0">
                <a:solidFill>
                  <a:schemeClr val="accent6">
                    <a:lumMod val="50000"/>
                  </a:schemeClr>
                </a:solidFill>
                <a:latin typeface="Calibri" pitchFamily="34" charset="0"/>
              </a:rPr>
            </a:br>
            <a:r>
              <a:rPr lang="ru-RU" sz="2800" b="1" dirty="0">
                <a:solidFill>
                  <a:schemeClr val="accent6">
                    <a:lumMod val="50000"/>
                  </a:schemeClr>
                </a:solidFill>
                <a:latin typeface="Calibri" pitchFamily="34" charset="0"/>
              </a:rPr>
              <a:t/>
            </a:r>
            <a:br>
              <a:rPr lang="ru-RU" sz="2800" b="1" dirty="0">
                <a:solidFill>
                  <a:schemeClr val="accent6">
                    <a:lumMod val="50000"/>
                  </a:schemeClr>
                </a:solidFill>
                <a:latin typeface="Calibri" pitchFamily="34" charset="0"/>
              </a:rPr>
            </a:br>
            <a:r>
              <a:rPr lang="ru-RU" sz="3100" dirty="0" err="1">
                <a:solidFill>
                  <a:schemeClr val="accent6">
                    <a:lumMod val="50000"/>
                  </a:schemeClr>
                </a:solidFill>
                <a:latin typeface="Calibri" pitchFamily="34" charset="0"/>
              </a:rPr>
              <a:t>Подписаните</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актове</a:t>
            </a:r>
            <a:r>
              <a:rPr lang="ru-RU" sz="3100" dirty="0">
                <a:solidFill>
                  <a:schemeClr val="accent6">
                    <a:lumMod val="50000"/>
                  </a:schemeClr>
                </a:solidFill>
                <a:latin typeface="Calibri" pitchFamily="34" charset="0"/>
              </a:rPr>
              <a:t> 10 </a:t>
            </a:r>
            <a:r>
              <a:rPr lang="ru-RU" sz="3100" dirty="0" err="1">
                <a:solidFill>
                  <a:schemeClr val="accent6">
                    <a:lumMod val="50000"/>
                  </a:schemeClr>
                </a:solidFill>
                <a:latin typeface="Calibri" pitchFamily="34" charset="0"/>
              </a:rPr>
              <a:t>са</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свързани</a:t>
            </a:r>
            <a:r>
              <a:rPr lang="ru-RU" sz="3100" dirty="0">
                <a:solidFill>
                  <a:schemeClr val="accent6">
                    <a:lumMod val="50000"/>
                  </a:schemeClr>
                </a:solidFill>
                <a:latin typeface="Calibri" pitchFamily="34" charset="0"/>
              </a:rPr>
              <a:t> с </a:t>
            </a:r>
            <a:r>
              <a:rPr lang="ru-RU" sz="3100" dirty="0" err="1">
                <a:solidFill>
                  <a:schemeClr val="accent6">
                    <a:lumMod val="50000"/>
                  </a:schemeClr>
                </a:solidFill>
                <a:latin typeface="Calibri" pitchFamily="34" charset="0"/>
              </a:rPr>
              <a:t>обстоятелства</a:t>
            </a:r>
            <a:r>
              <a:rPr lang="ru-RU" sz="3100" dirty="0">
                <a:solidFill>
                  <a:schemeClr val="accent6">
                    <a:lumMod val="50000"/>
                  </a:schemeClr>
                </a:solidFill>
                <a:latin typeface="Calibri" pitchFamily="34" charset="0"/>
              </a:rPr>
              <a:t> от технически (</a:t>
            </a:r>
            <a:r>
              <a:rPr lang="ru-RU" sz="3100" dirty="0" err="1">
                <a:solidFill>
                  <a:schemeClr val="accent6">
                    <a:lumMod val="50000"/>
                  </a:schemeClr>
                </a:solidFill>
                <a:latin typeface="Calibri" pitchFamily="34" charset="0"/>
              </a:rPr>
              <a:t>инженерен</a:t>
            </a:r>
            <a:r>
              <a:rPr lang="ru-RU" sz="3100" dirty="0">
                <a:solidFill>
                  <a:schemeClr val="accent6">
                    <a:lumMod val="50000"/>
                  </a:schemeClr>
                </a:solidFill>
                <a:latin typeface="Calibri" pitchFamily="34" charset="0"/>
              </a:rPr>
              <a:t>) характер, </a:t>
            </a:r>
            <a:r>
              <a:rPr lang="ru-RU" sz="3100" dirty="0" err="1">
                <a:solidFill>
                  <a:schemeClr val="accent6">
                    <a:lumMod val="50000"/>
                  </a:schemeClr>
                </a:solidFill>
                <a:latin typeface="Calibri" pitchFamily="34" charset="0"/>
              </a:rPr>
              <a:t>които</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са</a:t>
            </a:r>
            <a:r>
              <a:rPr lang="ru-RU" sz="3100" dirty="0" smtClean="0">
                <a:solidFill>
                  <a:schemeClr val="accent6">
                    <a:lumMod val="50000"/>
                  </a:schemeClr>
                </a:solidFill>
                <a:latin typeface="Calibri" pitchFamily="34" charset="0"/>
              </a:rPr>
              <a:t>:</a:t>
            </a:r>
            <a:br>
              <a:rPr lang="ru-RU" sz="3100" dirty="0" smtClean="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b="1" i="1" dirty="0" err="1" smtClean="0">
                <a:solidFill>
                  <a:schemeClr val="accent6">
                    <a:lumMod val="50000"/>
                  </a:schemeClr>
                </a:solidFill>
                <a:latin typeface="Calibri" pitchFamily="34" charset="0"/>
              </a:rPr>
              <a:t>Непредвидени</a:t>
            </a:r>
            <a:r>
              <a:rPr lang="ru-RU" sz="3100" dirty="0" smtClean="0">
                <a:solidFill>
                  <a:schemeClr val="accent6">
                    <a:lumMod val="50000"/>
                  </a:schemeClr>
                </a:solidFill>
                <a:latin typeface="Calibri" pitchFamily="34" charset="0"/>
              </a:rPr>
              <a:t> - </a:t>
            </a:r>
            <a:r>
              <a:rPr lang="ru-RU" sz="3100" dirty="0" err="1" smtClean="0">
                <a:solidFill>
                  <a:schemeClr val="accent6">
                    <a:lumMod val="50000"/>
                  </a:schemeClr>
                </a:solidFill>
                <a:latin typeface="Calibri" pitchFamily="34" charset="0"/>
              </a:rPr>
              <a:t>възникнали</a:t>
            </a:r>
            <a:r>
              <a:rPr lang="ru-RU" sz="3100" dirty="0" smtClean="0">
                <a:solidFill>
                  <a:schemeClr val="accent6">
                    <a:lumMod val="50000"/>
                  </a:schemeClr>
                </a:solidFill>
                <a:latin typeface="Calibri" pitchFamily="34" charset="0"/>
              </a:rPr>
              <a:t> </a:t>
            </a:r>
            <a:r>
              <a:rPr lang="ru-RU" sz="3100" dirty="0">
                <a:solidFill>
                  <a:schemeClr val="accent6">
                    <a:lumMod val="50000"/>
                  </a:schemeClr>
                </a:solidFill>
                <a:latin typeface="Calibri" pitchFamily="34" charset="0"/>
              </a:rPr>
              <a:t>или </a:t>
            </a:r>
            <a:r>
              <a:rPr lang="ru-RU" sz="3100" dirty="0" err="1">
                <a:solidFill>
                  <a:schemeClr val="accent6">
                    <a:lumMod val="50000"/>
                  </a:schemeClr>
                </a:solidFill>
                <a:latin typeface="Calibri" pitchFamily="34" charset="0"/>
              </a:rPr>
              <a:t>станали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известни</a:t>
            </a:r>
            <a:r>
              <a:rPr lang="ru-RU" sz="3100" dirty="0">
                <a:solidFill>
                  <a:schemeClr val="accent6">
                    <a:lumMod val="50000"/>
                  </a:schemeClr>
                </a:solidFill>
                <a:latin typeface="Calibri" pitchFamily="34" charset="0"/>
              </a:rPr>
              <a:t> в хода на </a:t>
            </a:r>
            <a:r>
              <a:rPr lang="ru-RU" sz="3100" dirty="0" err="1">
                <a:solidFill>
                  <a:schemeClr val="accent6">
                    <a:lumMod val="50000"/>
                  </a:schemeClr>
                </a:solidFill>
                <a:latin typeface="Calibri" pitchFamily="34" charset="0"/>
              </a:rPr>
              <a:t>строителството</a:t>
            </a:r>
            <a:r>
              <a:rPr lang="ru-RU" sz="3100" dirty="0">
                <a:solidFill>
                  <a:schemeClr val="accent6">
                    <a:lumMod val="50000"/>
                  </a:schemeClr>
                </a:solidFill>
                <a:latin typeface="Calibri" pitchFamily="34" charset="0"/>
              </a:rPr>
              <a:t> </a:t>
            </a:r>
            <a:r>
              <a:rPr lang="ru-RU" sz="3100" dirty="0" smtClean="0">
                <a:solidFill>
                  <a:schemeClr val="accent6">
                    <a:lumMod val="50000"/>
                  </a:schemeClr>
                </a:solidFill>
                <a:latin typeface="Calibri" pitchFamily="34" charset="0"/>
              </a:rPr>
              <a:t>, </a:t>
            </a:r>
            <a:r>
              <a:rPr lang="ru-RU" sz="3100" dirty="0" err="1" smtClean="0">
                <a:solidFill>
                  <a:schemeClr val="accent6">
                    <a:lumMod val="50000"/>
                  </a:schemeClr>
                </a:solidFill>
                <a:latin typeface="Calibri" pitchFamily="34" charset="0"/>
              </a:rPr>
              <a:t>като</a:t>
            </a:r>
            <a:r>
              <a:rPr lang="ru-RU" sz="3100" dirty="0" smtClean="0">
                <a:solidFill>
                  <a:schemeClr val="accent6">
                    <a:lumMod val="50000"/>
                  </a:schemeClr>
                </a:solidFill>
                <a:latin typeface="Calibri" pitchFamily="34" charset="0"/>
              </a:rPr>
              <a:t> е </a:t>
            </a:r>
            <a:r>
              <a:rPr lang="ru-RU" sz="3100" dirty="0">
                <a:solidFill>
                  <a:schemeClr val="accent6">
                    <a:lumMod val="50000"/>
                  </a:schemeClr>
                </a:solidFill>
                <a:latin typeface="Calibri" pitchFamily="34" charset="0"/>
              </a:rPr>
              <a:t>било </a:t>
            </a:r>
            <a:r>
              <a:rPr lang="ru-RU" sz="3100" dirty="0" err="1">
                <a:solidFill>
                  <a:schemeClr val="accent6">
                    <a:lumMod val="50000"/>
                  </a:schemeClr>
                </a:solidFill>
                <a:latin typeface="Calibri" pitchFamily="34" charset="0"/>
              </a:rPr>
              <a:t>обективно</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невъзможно</a:t>
            </a:r>
            <a:r>
              <a:rPr lang="ru-RU" sz="3100" dirty="0">
                <a:solidFill>
                  <a:schemeClr val="accent6">
                    <a:lumMod val="50000"/>
                  </a:schemeClr>
                </a:solidFill>
                <a:latin typeface="Calibri" pitchFamily="34" charset="0"/>
              </a:rPr>
              <a:t> да </a:t>
            </a:r>
            <a:r>
              <a:rPr lang="ru-RU" sz="3100" dirty="0" err="1">
                <a:solidFill>
                  <a:schemeClr val="accent6">
                    <a:lumMod val="50000"/>
                  </a:schemeClr>
                </a:solidFill>
                <a:latin typeface="Calibri" pitchFamily="34" charset="0"/>
              </a:rPr>
              <a:t>бъдат</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отчетени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като</a:t>
            </a:r>
            <a:r>
              <a:rPr lang="ru-RU" sz="3100" dirty="0">
                <a:solidFill>
                  <a:schemeClr val="accent6">
                    <a:lumMod val="50000"/>
                  </a:schemeClr>
                </a:solidFill>
                <a:latin typeface="Calibri" pitchFamily="34" charset="0"/>
              </a:rPr>
              <a:t> влияние </a:t>
            </a:r>
            <a:r>
              <a:rPr lang="ru-RU" sz="3100" dirty="0" err="1">
                <a:solidFill>
                  <a:schemeClr val="accent6">
                    <a:lumMod val="50000"/>
                  </a:schemeClr>
                </a:solidFill>
                <a:latin typeface="Calibri" pitchFamily="34" charset="0"/>
              </a:rPr>
              <a:t>преди</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сключване</a:t>
            </a:r>
            <a:r>
              <a:rPr lang="ru-RU" sz="3100" dirty="0">
                <a:solidFill>
                  <a:schemeClr val="accent6">
                    <a:lumMod val="50000"/>
                  </a:schemeClr>
                </a:solidFill>
                <a:latin typeface="Calibri" pitchFamily="34" charset="0"/>
              </a:rPr>
              <a:t> на </a:t>
            </a:r>
            <a:r>
              <a:rPr lang="ru-RU" sz="3100" dirty="0" err="1">
                <a:solidFill>
                  <a:schemeClr val="accent6">
                    <a:lumMod val="50000"/>
                  </a:schemeClr>
                </a:solidFill>
                <a:latin typeface="Calibri" pitchFamily="34" charset="0"/>
              </a:rPr>
              <a:t>строителните</a:t>
            </a:r>
            <a:r>
              <a:rPr lang="ru-RU" sz="3100" dirty="0">
                <a:solidFill>
                  <a:schemeClr val="accent6">
                    <a:lumMod val="50000"/>
                  </a:schemeClr>
                </a:solidFill>
                <a:latin typeface="Calibri" pitchFamily="34" charset="0"/>
              </a:rPr>
              <a:t> договори;</a:t>
            </a:r>
            <a:br>
              <a:rPr lang="ru-RU" sz="3100" dirty="0">
                <a:solidFill>
                  <a:schemeClr val="accent6">
                    <a:lumMod val="50000"/>
                  </a:schemeClr>
                </a:solidFill>
                <a:latin typeface="Calibri" pitchFamily="34" charset="0"/>
              </a:rPr>
            </a:b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r>
              <a:rPr lang="ru-RU" sz="3100" b="1" i="1" dirty="0" err="1" smtClean="0">
                <a:solidFill>
                  <a:schemeClr val="accent6">
                    <a:lumMod val="50000"/>
                  </a:schemeClr>
                </a:solidFill>
                <a:latin typeface="Calibri" pitchFamily="34" charset="0"/>
              </a:rPr>
              <a:t>Извън</a:t>
            </a:r>
            <a:r>
              <a:rPr lang="ru-RU" sz="3100" b="1" i="1" dirty="0" smtClean="0">
                <a:solidFill>
                  <a:schemeClr val="accent6">
                    <a:lumMod val="50000"/>
                  </a:schemeClr>
                </a:solidFill>
                <a:latin typeface="Calibri" pitchFamily="34" charset="0"/>
              </a:rPr>
              <a:t> </a:t>
            </a:r>
            <a:r>
              <a:rPr lang="ru-RU" sz="3100" b="1" i="1" dirty="0" err="1">
                <a:solidFill>
                  <a:schemeClr val="accent6">
                    <a:lumMod val="50000"/>
                  </a:schemeClr>
                </a:solidFill>
                <a:latin typeface="Calibri" pitchFamily="34" charset="0"/>
              </a:rPr>
              <a:t>контрола</a:t>
            </a:r>
            <a:r>
              <a:rPr lang="ru-RU" sz="3100" b="1" i="1" dirty="0">
                <a:solidFill>
                  <a:schemeClr val="accent6">
                    <a:lumMod val="50000"/>
                  </a:schemeClr>
                </a:solidFill>
                <a:latin typeface="Calibri" pitchFamily="34" charset="0"/>
              </a:rPr>
              <a:t> на </a:t>
            </a:r>
            <a:r>
              <a:rPr lang="ru-RU" sz="3100" b="1" i="1" dirty="0" err="1">
                <a:solidFill>
                  <a:schemeClr val="accent6">
                    <a:lumMod val="50000"/>
                  </a:schemeClr>
                </a:solidFill>
                <a:latin typeface="Calibri" pitchFamily="34" charset="0"/>
              </a:rPr>
              <a:t>страните</a:t>
            </a:r>
            <a:r>
              <a:rPr lang="ru-RU" sz="3100" b="1" i="1" dirty="0">
                <a:solidFill>
                  <a:schemeClr val="accent6">
                    <a:lumMod val="50000"/>
                  </a:schemeClr>
                </a:solidFill>
                <a:latin typeface="Calibri" pitchFamily="34" charset="0"/>
              </a:rPr>
              <a:t> </a:t>
            </a:r>
            <a:r>
              <a:rPr lang="ru-RU" sz="3100" dirty="0" smtClean="0">
                <a:solidFill>
                  <a:schemeClr val="accent6">
                    <a:lumMod val="50000"/>
                  </a:schemeClr>
                </a:solidFill>
                <a:latin typeface="Calibri" pitchFamily="34" charset="0"/>
              </a:rPr>
              <a:t>– те не </a:t>
            </a:r>
            <a:r>
              <a:rPr lang="ru-RU" sz="3100" dirty="0" err="1">
                <a:solidFill>
                  <a:schemeClr val="accent6">
                    <a:lumMod val="50000"/>
                  </a:schemeClr>
                </a:solidFill>
                <a:latin typeface="Calibri" pitchFamily="34" charset="0"/>
              </a:rPr>
              <a:t>са</a:t>
            </a:r>
            <a:r>
              <a:rPr lang="ru-RU" sz="3100" dirty="0">
                <a:solidFill>
                  <a:schemeClr val="accent6">
                    <a:lumMod val="50000"/>
                  </a:schemeClr>
                </a:solidFill>
                <a:latin typeface="Calibri" pitchFamily="34" charset="0"/>
              </a:rPr>
              <a:t> били в </a:t>
            </a:r>
            <a:r>
              <a:rPr lang="ru-RU" sz="3100" dirty="0" err="1">
                <a:solidFill>
                  <a:schemeClr val="accent6">
                    <a:lumMod val="50000"/>
                  </a:schemeClr>
                </a:solidFill>
                <a:latin typeface="Calibri" pitchFamily="34" charset="0"/>
              </a:rPr>
              <a:t>състояние</a:t>
            </a:r>
            <a:r>
              <a:rPr lang="ru-RU" sz="3100" dirty="0">
                <a:solidFill>
                  <a:schemeClr val="accent6">
                    <a:lumMod val="50000"/>
                  </a:schemeClr>
                </a:solidFill>
                <a:latin typeface="Calibri" pitchFamily="34" charset="0"/>
              </a:rPr>
              <a:t> да предотвратят </a:t>
            </a:r>
            <a:r>
              <a:rPr lang="ru-RU" sz="3100" dirty="0" err="1" smtClean="0">
                <a:solidFill>
                  <a:schemeClr val="accent6">
                    <a:lumMod val="50000"/>
                  </a:schemeClr>
                </a:solidFill>
                <a:latin typeface="Calibri" pitchFamily="34" charset="0"/>
              </a:rPr>
              <a:t>обстоятелствата</a:t>
            </a:r>
            <a:r>
              <a:rPr lang="ru-RU" sz="3100" dirty="0" smtClean="0">
                <a:solidFill>
                  <a:schemeClr val="accent6">
                    <a:lumMod val="50000"/>
                  </a:schemeClr>
                </a:solidFill>
                <a:latin typeface="Calibri" pitchFamily="34" charset="0"/>
              </a:rPr>
              <a:t>, </a:t>
            </a:r>
            <a:r>
              <a:rPr lang="ru-RU" sz="3100" dirty="0">
                <a:solidFill>
                  <a:schemeClr val="accent6">
                    <a:lumMod val="50000"/>
                  </a:schemeClr>
                </a:solidFill>
                <a:latin typeface="Calibri" pitchFamily="34" charset="0"/>
              </a:rPr>
              <a:t>че да </a:t>
            </a:r>
            <a:r>
              <a:rPr lang="ru-RU" sz="3100" dirty="0" err="1">
                <a:solidFill>
                  <a:schemeClr val="accent6">
                    <a:lumMod val="50000"/>
                  </a:schemeClr>
                </a:solidFill>
                <a:latin typeface="Calibri" pitchFamily="34" charset="0"/>
              </a:rPr>
              <a:t>бъде</a:t>
            </a:r>
            <a:r>
              <a:rPr lang="ru-RU" sz="3100" dirty="0">
                <a:solidFill>
                  <a:schemeClr val="accent6">
                    <a:lumMod val="50000"/>
                  </a:schemeClr>
                </a:solidFill>
                <a:latin typeface="Calibri" pitchFamily="34" charset="0"/>
              </a:rPr>
              <a:t> </a:t>
            </a:r>
            <a:r>
              <a:rPr lang="ru-RU" sz="3100" dirty="0" err="1">
                <a:solidFill>
                  <a:schemeClr val="accent6">
                    <a:lumMod val="50000"/>
                  </a:schemeClr>
                </a:solidFill>
                <a:latin typeface="Calibri" pitchFamily="34" charset="0"/>
              </a:rPr>
              <a:t>избегнато</a:t>
            </a:r>
            <a:r>
              <a:rPr lang="ru-RU" sz="3100" dirty="0">
                <a:solidFill>
                  <a:schemeClr val="accent6">
                    <a:lumMod val="50000"/>
                  </a:schemeClr>
                </a:solidFill>
                <a:latin typeface="Calibri" pitchFamily="34" charset="0"/>
              </a:rPr>
              <a:t> временно </a:t>
            </a:r>
            <a:r>
              <a:rPr lang="ru-RU" sz="3100" dirty="0" err="1">
                <a:solidFill>
                  <a:schemeClr val="accent6">
                    <a:lumMod val="50000"/>
                  </a:schemeClr>
                </a:solidFill>
                <a:latin typeface="Calibri" pitchFamily="34" charset="0"/>
              </a:rPr>
              <a:t>спиране</a:t>
            </a:r>
            <a:r>
              <a:rPr lang="ru-RU" sz="3100" dirty="0">
                <a:solidFill>
                  <a:schemeClr val="accent6">
                    <a:lumMod val="50000"/>
                  </a:schemeClr>
                </a:solidFill>
                <a:latin typeface="Calibri" pitchFamily="34" charset="0"/>
              </a:rPr>
              <a:t> на </a:t>
            </a:r>
            <a:r>
              <a:rPr lang="ru-RU" sz="3100" dirty="0" err="1" smtClean="0">
                <a:solidFill>
                  <a:schemeClr val="accent6">
                    <a:lumMod val="50000"/>
                  </a:schemeClr>
                </a:solidFill>
                <a:latin typeface="Calibri" pitchFamily="34" charset="0"/>
              </a:rPr>
              <a:t>строителството</a:t>
            </a:r>
            <a:r>
              <a:rPr lang="ru-RU" sz="3100" dirty="0" smtClean="0">
                <a:solidFill>
                  <a:schemeClr val="accent6">
                    <a:lumMod val="50000"/>
                  </a:schemeClr>
                </a:solidFill>
                <a:latin typeface="Calibri" pitchFamily="34" charset="0"/>
              </a:rPr>
              <a:t>;</a:t>
            </a:r>
            <a:r>
              <a:rPr lang="ru-RU" sz="3100" dirty="0">
                <a:solidFill>
                  <a:schemeClr val="accent6">
                    <a:lumMod val="50000"/>
                  </a:schemeClr>
                </a:solidFill>
                <a:latin typeface="Calibri" pitchFamily="34" charset="0"/>
              </a:rPr>
              <a:t/>
            </a:r>
            <a:br>
              <a:rPr lang="ru-RU" sz="3100" dirty="0">
                <a:solidFill>
                  <a:schemeClr val="accent6">
                    <a:lumMod val="50000"/>
                  </a:schemeClr>
                </a:solidFill>
                <a:latin typeface="Calibri" pitchFamily="34" charset="0"/>
              </a:rPr>
            </a:br>
            <a:endParaRPr lang="ru-RU" sz="28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098955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1269380"/>
            <a:ext cx="8568952" cy="5688012"/>
          </a:xfrm>
        </p:spPr>
        <p:txBody>
          <a:bodyPr>
            <a:noAutofit/>
          </a:bodyPr>
          <a:lstStyle/>
          <a:p>
            <a:pPr lvl="0"/>
            <a:r>
              <a:rPr lang="bg-BG" sz="3500" b="1" i="1" dirty="0" smtClean="0">
                <a:latin typeface="Calibri" pitchFamily="34" charset="0"/>
              </a:rPr>
              <a:t>Имат </a:t>
            </a:r>
            <a:r>
              <a:rPr lang="bg-BG" sz="3500" b="1" i="1" dirty="0">
                <a:latin typeface="Calibri" pitchFamily="34" charset="0"/>
              </a:rPr>
              <a:t>технически характер</a:t>
            </a:r>
            <a:r>
              <a:rPr lang="bg-BG" sz="3500" dirty="0">
                <a:latin typeface="Calibri" pitchFamily="34" charset="0"/>
              </a:rPr>
              <a:t> </a:t>
            </a:r>
            <a:r>
              <a:rPr lang="bg-BG" sz="3500" dirty="0" smtClean="0">
                <a:latin typeface="Calibri" pitchFamily="34" charset="0"/>
              </a:rPr>
              <a:t>– проектите са </a:t>
            </a:r>
            <a:r>
              <a:rPr lang="bg-BG" sz="3500" dirty="0">
                <a:latin typeface="Calibri" pitchFamily="34" charset="0"/>
              </a:rPr>
              <a:t>подготвени </a:t>
            </a:r>
            <a:r>
              <a:rPr lang="bg-BG" sz="3500" dirty="0" smtClean="0">
                <a:latin typeface="Calibri" pitchFamily="34" charset="0"/>
              </a:rPr>
              <a:t>през </a:t>
            </a:r>
            <a:r>
              <a:rPr lang="bg-BG" sz="3500" dirty="0">
                <a:latin typeface="Calibri" pitchFamily="34" charset="0"/>
              </a:rPr>
              <a:t>2008 г. Реалното строителство </a:t>
            </a:r>
            <a:r>
              <a:rPr lang="bg-BG" sz="3500" dirty="0" smtClean="0">
                <a:latin typeface="Calibri" pitchFamily="34" charset="0"/>
              </a:rPr>
              <a:t>започна 4 </a:t>
            </a:r>
            <a:r>
              <a:rPr lang="bg-BG" sz="3500" dirty="0">
                <a:latin typeface="Calibri" pitchFamily="34" charset="0"/>
              </a:rPr>
              <a:t>г. </a:t>
            </a:r>
            <a:r>
              <a:rPr lang="bg-BG" sz="3500" dirty="0" smtClean="0">
                <a:latin typeface="Calibri" pitchFamily="34" charset="0"/>
              </a:rPr>
              <a:t>по-късно. </a:t>
            </a:r>
            <a:r>
              <a:rPr lang="bg-BG" sz="3500" dirty="0">
                <a:latin typeface="Calibri" pitchFamily="34" charset="0"/>
              </a:rPr>
              <a:t>В хода на </a:t>
            </a:r>
            <a:r>
              <a:rPr lang="bg-BG" sz="3500" dirty="0" smtClean="0">
                <a:latin typeface="Calibri" pitchFamily="34" charset="0"/>
              </a:rPr>
              <a:t>изпълнението се </a:t>
            </a:r>
            <a:r>
              <a:rPr lang="bg-BG" sz="3500" dirty="0">
                <a:latin typeface="Calibri" pitchFamily="34" charset="0"/>
              </a:rPr>
              <a:t>установиха множество обстоятелства и по трите линейни договора, които възпрепятстваха нормалното изпълнение в договорения обхват, както и </a:t>
            </a:r>
            <a:r>
              <a:rPr lang="bg-BG" sz="3500" dirty="0" err="1">
                <a:latin typeface="Calibri" pitchFamily="34" charset="0"/>
              </a:rPr>
              <a:t>последващата</a:t>
            </a:r>
            <a:r>
              <a:rPr lang="bg-BG" sz="3500" dirty="0">
                <a:latin typeface="Calibri" pitchFamily="34" charset="0"/>
              </a:rPr>
              <a:t> експлоатация на </a:t>
            </a:r>
            <a:r>
              <a:rPr lang="bg-BG" sz="3500" dirty="0" err="1">
                <a:latin typeface="Calibri" pitchFamily="34" charset="0"/>
              </a:rPr>
              <a:t>ВиК</a:t>
            </a:r>
            <a:r>
              <a:rPr lang="bg-BG" sz="3500" dirty="0">
                <a:latin typeface="Calibri" pitchFamily="34" charset="0"/>
              </a:rPr>
              <a:t> </a:t>
            </a:r>
            <a:r>
              <a:rPr lang="bg-BG" sz="3500" dirty="0" smtClean="0">
                <a:latin typeface="Calibri" pitchFamily="34" charset="0"/>
              </a:rPr>
              <a:t>системата</a:t>
            </a:r>
            <a:r>
              <a:rPr lang="en-US" sz="3500" dirty="0" smtClean="0">
                <a:latin typeface="Calibri" pitchFamily="34" charset="0"/>
              </a:rPr>
              <a:t>. </a:t>
            </a:r>
            <a:r>
              <a:rPr lang="bg-BG" sz="3500" dirty="0" smtClean="0">
                <a:latin typeface="Calibri" pitchFamily="34" charset="0"/>
              </a:rPr>
              <a:t>Тези </a:t>
            </a:r>
            <a:r>
              <a:rPr lang="bg-BG" sz="3500" dirty="0">
                <a:latin typeface="Calibri" pitchFamily="34" charset="0"/>
              </a:rPr>
              <a:t>обстоятелства са свързани </a:t>
            </a:r>
            <a:r>
              <a:rPr lang="bg-BG" sz="3500" dirty="0" smtClean="0">
                <a:latin typeface="Calibri" pitchFamily="34" charset="0"/>
              </a:rPr>
              <a:t>със </a:t>
            </a:r>
            <a:r>
              <a:rPr lang="bg-BG" sz="3500" dirty="0">
                <a:latin typeface="Calibri" pitchFamily="34" charset="0"/>
              </a:rPr>
              <a:t>силно влошеното състояние на </a:t>
            </a:r>
            <a:r>
              <a:rPr lang="bg-BG" sz="3500" dirty="0" err="1">
                <a:latin typeface="Calibri" pitchFamily="34" charset="0"/>
              </a:rPr>
              <a:t>ВиК</a:t>
            </a:r>
            <a:r>
              <a:rPr lang="bg-BG" sz="3500" dirty="0">
                <a:latin typeface="Calibri" pitchFamily="34" charset="0"/>
              </a:rPr>
              <a:t> мрежата през последните 5 </a:t>
            </a:r>
            <a:r>
              <a:rPr lang="bg-BG" sz="3500" dirty="0" smtClean="0">
                <a:latin typeface="Calibri" pitchFamily="34" charset="0"/>
              </a:rPr>
              <a:t>г.</a:t>
            </a:r>
            <a:r>
              <a:rPr lang="bg-BG" sz="3500" dirty="0">
                <a:latin typeface="Calibri" pitchFamily="34" charset="0"/>
              </a:rPr>
              <a:t/>
            </a:r>
            <a:br>
              <a:rPr lang="bg-BG" sz="3500" dirty="0">
                <a:latin typeface="Calibri" pitchFamily="34" charset="0"/>
              </a:rPr>
            </a:br>
            <a:r>
              <a:rPr lang="bg-BG" sz="3500" dirty="0"/>
              <a:t> </a:t>
            </a:r>
            <a:br>
              <a:rPr lang="bg-BG" sz="3500" dirty="0"/>
            </a:br>
            <a:endParaRPr lang="ru-RU" sz="3500" dirty="0">
              <a:solidFill>
                <a:schemeClr val="accent6">
                  <a:lumMod val="50000"/>
                </a:schemeClr>
              </a:solidFill>
              <a:latin typeface="Calibri" pitchFamily="34" charset="0"/>
            </a:endParaRPr>
          </a:p>
        </p:txBody>
      </p:sp>
    </p:spTree>
    <p:extLst>
      <p:ext uri="{BB962C8B-B14F-4D97-AF65-F5344CB8AC3E}">
        <p14:creationId xmlns:p14="http://schemas.microsoft.com/office/powerpoint/2010/main" val="1973193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3528" y="837332"/>
            <a:ext cx="8820472" cy="5688012"/>
          </a:xfrm>
        </p:spPr>
        <p:txBody>
          <a:bodyPr>
            <a:noAutofit/>
          </a:bodyPr>
          <a:lstStyle/>
          <a:p>
            <a:pPr lvl="0"/>
            <a:r>
              <a:rPr lang="ru-RU" sz="2800" b="1" i="1" dirty="0" err="1" smtClean="0">
                <a:latin typeface="Calibri" pitchFamily="34" charset="0"/>
              </a:rPr>
              <a:t>Имат</a:t>
            </a:r>
            <a:r>
              <a:rPr lang="ru-RU" sz="2800" b="1" i="1" dirty="0" smtClean="0">
                <a:latin typeface="Calibri" pitchFamily="34" charset="0"/>
              </a:rPr>
              <a:t> </a:t>
            </a:r>
            <a:r>
              <a:rPr lang="ru-RU" sz="2800" b="1" i="1" dirty="0">
                <a:latin typeface="Calibri" pitchFamily="34" charset="0"/>
              </a:rPr>
              <a:t>финансов характер </a:t>
            </a:r>
            <a:r>
              <a:rPr lang="ru-RU" sz="2800" dirty="0">
                <a:latin typeface="Calibri" pitchFamily="34" charset="0"/>
              </a:rPr>
              <a:t>(при случая </a:t>
            </a:r>
            <a:r>
              <a:rPr lang="ru-RU" sz="2800" dirty="0" smtClean="0">
                <a:latin typeface="Calibri" pitchFamily="34" charset="0"/>
              </a:rPr>
              <a:t>на </a:t>
            </a:r>
            <a:r>
              <a:rPr lang="ru-RU" sz="2800" dirty="0" err="1">
                <a:latin typeface="Calibri" pitchFamily="34" charset="0"/>
              </a:rPr>
              <a:t>пречиствателна</a:t>
            </a:r>
            <a:r>
              <a:rPr lang="ru-RU" sz="2800" dirty="0">
                <a:latin typeface="Calibri" pitchFamily="34" charset="0"/>
              </a:rPr>
              <a:t> станция за </a:t>
            </a:r>
            <a:r>
              <a:rPr lang="ru-RU" sz="2800" dirty="0" err="1">
                <a:latin typeface="Calibri" pitchFamily="34" charset="0"/>
              </a:rPr>
              <a:t>питейни</a:t>
            </a:r>
            <a:r>
              <a:rPr lang="ru-RU" sz="2800" dirty="0">
                <a:latin typeface="Calibri" pitchFamily="34" charset="0"/>
              </a:rPr>
              <a:t> води) - </a:t>
            </a:r>
            <a:r>
              <a:rPr lang="ru-RU" sz="2800" dirty="0" err="1">
                <a:latin typeface="Calibri" pitchFamily="34" charset="0"/>
              </a:rPr>
              <a:t>невъзстановяването</a:t>
            </a:r>
            <a:r>
              <a:rPr lang="ru-RU" sz="2800" dirty="0">
                <a:latin typeface="Calibri" pitchFamily="34" charset="0"/>
              </a:rPr>
              <a:t> на </a:t>
            </a:r>
            <a:r>
              <a:rPr lang="ru-RU" sz="2800" dirty="0" err="1" smtClean="0">
                <a:latin typeface="Calibri" pitchFamily="34" charset="0"/>
              </a:rPr>
              <a:t>плащанията</a:t>
            </a:r>
            <a:r>
              <a:rPr lang="ru-RU" sz="2800" dirty="0" smtClean="0">
                <a:latin typeface="Calibri" pitchFamily="34" charset="0"/>
              </a:rPr>
              <a:t> от </a:t>
            </a:r>
            <a:r>
              <a:rPr lang="ru-RU" sz="2800" dirty="0">
                <a:latin typeface="Calibri" pitchFamily="34" charset="0"/>
              </a:rPr>
              <a:t>страна на </a:t>
            </a:r>
            <a:r>
              <a:rPr lang="ru-RU" sz="2800" dirty="0" err="1" smtClean="0">
                <a:latin typeface="Calibri" pitchFamily="34" charset="0"/>
              </a:rPr>
              <a:t>Оперативната</a:t>
            </a:r>
            <a:r>
              <a:rPr lang="ru-RU" sz="2800" dirty="0" smtClean="0">
                <a:latin typeface="Calibri" pitchFamily="34" charset="0"/>
              </a:rPr>
              <a:t> </a:t>
            </a:r>
            <a:r>
              <a:rPr lang="ru-RU" sz="2800" dirty="0" err="1">
                <a:latin typeface="Calibri" pitchFamily="34" charset="0"/>
              </a:rPr>
              <a:t>програма</a:t>
            </a:r>
            <a:r>
              <a:rPr lang="ru-RU" sz="2800" dirty="0">
                <a:latin typeface="Calibri" pitchFamily="34" charset="0"/>
              </a:rPr>
              <a:t> </a:t>
            </a:r>
            <a:r>
              <a:rPr lang="ru-RU" sz="2800" dirty="0" err="1" smtClean="0">
                <a:latin typeface="Calibri" pitchFamily="34" charset="0"/>
              </a:rPr>
              <a:t>доведе</a:t>
            </a:r>
            <a:r>
              <a:rPr lang="ru-RU" sz="2800" dirty="0" smtClean="0">
                <a:latin typeface="Calibri" pitchFamily="34" charset="0"/>
              </a:rPr>
              <a:t> </a:t>
            </a:r>
            <a:r>
              <a:rPr lang="ru-RU" sz="2800" dirty="0">
                <a:latin typeface="Calibri" pitchFamily="34" charset="0"/>
              </a:rPr>
              <a:t>до временна </a:t>
            </a:r>
            <a:r>
              <a:rPr lang="ru-RU" sz="2800" dirty="0" err="1">
                <a:latin typeface="Calibri" pitchFamily="34" charset="0"/>
              </a:rPr>
              <a:t>липса</a:t>
            </a:r>
            <a:r>
              <a:rPr lang="ru-RU" sz="2800" dirty="0">
                <a:latin typeface="Calibri" pitchFamily="34" charset="0"/>
              </a:rPr>
              <a:t> на </a:t>
            </a:r>
            <a:r>
              <a:rPr lang="ru-RU" sz="2800" dirty="0" smtClean="0">
                <a:latin typeface="Calibri" pitchFamily="34" charset="0"/>
              </a:rPr>
              <a:t>финансов  </a:t>
            </a:r>
            <a:r>
              <a:rPr lang="ru-RU" sz="2800" dirty="0">
                <a:latin typeface="Calibri" pitchFamily="34" charset="0"/>
              </a:rPr>
              <a:t>ресурс </a:t>
            </a:r>
            <a:r>
              <a:rPr lang="ru-RU" sz="2800" dirty="0" smtClean="0">
                <a:latin typeface="Calibri" pitchFamily="34" charset="0"/>
              </a:rPr>
              <a:t>за </a:t>
            </a:r>
            <a:r>
              <a:rPr lang="ru-RU" sz="2800" dirty="0" err="1">
                <a:latin typeface="Calibri" pitchFamily="34" charset="0"/>
              </a:rPr>
              <a:t>изпълнение</a:t>
            </a:r>
            <a:r>
              <a:rPr lang="ru-RU" sz="2800" dirty="0">
                <a:latin typeface="Calibri" pitchFamily="34" charset="0"/>
              </a:rPr>
              <a:t> на </a:t>
            </a:r>
            <a:r>
              <a:rPr lang="ru-RU" sz="2800" dirty="0" err="1">
                <a:latin typeface="Calibri" pitchFamily="34" charset="0"/>
              </a:rPr>
              <a:t>финансовите</a:t>
            </a:r>
            <a:r>
              <a:rPr lang="ru-RU" sz="2800" dirty="0">
                <a:latin typeface="Calibri" pitchFamily="34" charset="0"/>
              </a:rPr>
              <a:t> </a:t>
            </a:r>
            <a:r>
              <a:rPr lang="ru-RU" sz="2800" dirty="0" err="1">
                <a:latin typeface="Calibri" pitchFamily="34" charset="0"/>
              </a:rPr>
              <a:t>задължения</a:t>
            </a:r>
            <a:r>
              <a:rPr lang="ru-RU" sz="2800" dirty="0">
                <a:latin typeface="Calibri" pitchFamily="34" charset="0"/>
              </a:rPr>
              <a:t> </a:t>
            </a:r>
            <a:r>
              <a:rPr lang="ru-RU" sz="2800" dirty="0" smtClean="0">
                <a:latin typeface="Calibri" pitchFamily="34" charset="0"/>
              </a:rPr>
              <a:t>на </a:t>
            </a:r>
            <a:r>
              <a:rPr lang="ru-RU" sz="2800" dirty="0" err="1" smtClean="0">
                <a:latin typeface="Calibri" pitchFamily="34" charset="0"/>
              </a:rPr>
              <a:t>Общината</a:t>
            </a:r>
            <a:r>
              <a:rPr lang="ru-RU" sz="2800" dirty="0" smtClean="0">
                <a:latin typeface="Calibri" pitchFamily="34" charset="0"/>
              </a:rPr>
              <a:t>, </a:t>
            </a:r>
            <a:r>
              <a:rPr lang="ru-RU" sz="2800" dirty="0" err="1">
                <a:latin typeface="Calibri" pitchFamily="34" charset="0"/>
              </a:rPr>
              <a:t>което</a:t>
            </a:r>
            <a:r>
              <a:rPr lang="ru-RU" sz="2800" dirty="0">
                <a:latin typeface="Calibri" pitchFamily="34" charset="0"/>
              </a:rPr>
              <a:t> </a:t>
            </a:r>
            <a:r>
              <a:rPr lang="ru-RU" sz="2800" dirty="0" err="1">
                <a:latin typeface="Calibri" pitchFamily="34" charset="0"/>
              </a:rPr>
              <a:t>бе</a:t>
            </a:r>
            <a:r>
              <a:rPr lang="ru-RU" sz="2800" dirty="0">
                <a:latin typeface="Calibri" pitchFamily="34" charset="0"/>
              </a:rPr>
              <a:t> </a:t>
            </a:r>
            <a:r>
              <a:rPr lang="ru-RU" sz="2800" dirty="0" err="1">
                <a:latin typeface="Calibri" pitchFamily="34" charset="0"/>
              </a:rPr>
              <a:t>преодоляно</a:t>
            </a:r>
            <a:r>
              <a:rPr lang="ru-RU" sz="2800" dirty="0">
                <a:latin typeface="Calibri" pitchFamily="34" charset="0"/>
              </a:rPr>
              <a:t> с </a:t>
            </a:r>
            <a:r>
              <a:rPr lang="ru-RU" sz="2800" dirty="0" err="1">
                <a:latin typeface="Calibri" pitchFamily="34" charset="0"/>
              </a:rPr>
              <a:t>възобновяването</a:t>
            </a:r>
            <a:r>
              <a:rPr lang="ru-RU" sz="2800" dirty="0">
                <a:latin typeface="Calibri" pitchFamily="34" charset="0"/>
              </a:rPr>
              <a:t> на </a:t>
            </a:r>
            <a:r>
              <a:rPr lang="ru-RU" sz="2800" dirty="0" err="1" smtClean="0">
                <a:latin typeface="Calibri" pitchFamily="34" charset="0"/>
              </a:rPr>
              <a:t>плащанията</a:t>
            </a:r>
            <a:r>
              <a:rPr lang="ru-RU" sz="2800" dirty="0" smtClean="0">
                <a:latin typeface="Calibri" pitchFamily="34" charset="0"/>
              </a:rPr>
              <a:t>;</a:t>
            </a:r>
            <a:r>
              <a:rPr lang="ru-RU" sz="2800" dirty="0">
                <a:latin typeface="Calibri" pitchFamily="34" charset="0"/>
              </a:rPr>
              <a:t/>
            </a:r>
            <a:br>
              <a:rPr lang="ru-RU" sz="2800" dirty="0">
                <a:latin typeface="Calibri" pitchFamily="34" charset="0"/>
              </a:rPr>
            </a:br>
            <a:r>
              <a:rPr lang="ru-RU" sz="2800" dirty="0">
                <a:latin typeface="Calibri" pitchFamily="34" charset="0"/>
              </a:rPr>
              <a:t/>
            </a:r>
            <a:br>
              <a:rPr lang="ru-RU" sz="2800" dirty="0">
                <a:latin typeface="Calibri" pitchFamily="34" charset="0"/>
              </a:rPr>
            </a:br>
            <a:r>
              <a:rPr lang="ru-RU" sz="2800" b="1" i="1" dirty="0" err="1" smtClean="0">
                <a:latin typeface="Calibri" pitchFamily="34" charset="0"/>
              </a:rPr>
              <a:t>Нарушават</a:t>
            </a:r>
            <a:r>
              <a:rPr lang="ru-RU" sz="2800" b="1" i="1" dirty="0" smtClean="0">
                <a:latin typeface="Calibri" pitchFamily="34" charset="0"/>
              </a:rPr>
              <a:t> </a:t>
            </a:r>
            <a:r>
              <a:rPr lang="ru-RU" sz="2800" b="1" i="1" dirty="0" err="1">
                <a:latin typeface="Calibri" pitchFamily="34" charset="0"/>
              </a:rPr>
              <a:t>нормалния</a:t>
            </a:r>
            <a:r>
              <a:rPr lang="ru-RU" sz="2800" b="1" i="1" dirty="0">
                <a:latin typeface="Calibri" pitchFamily="34" charset="0"/>
              </a:rPr>
              <a:t> ход на </a:t>
            </a:r>
            <a:r>
              <a:rPr lang="ru-RU" sz="2800" b="1" i="1" dirty="0" err="1">
                <a:latin typeface="Calibri" pitchFamily="34" charset="0"/>
              </a:rPr>
              <a:t>строителния</a:t>
            </a:r>
            <a:r>
              <a:rPr lang="ru-RU" sz="2800" b="1" i="1" dirty="0">
                <a:latin typeface="Calibri" pitchFamily="34" charset="0"/>
              </a:rPr>
              <a:t> </a:t>
            </a:r>
            <a:r>
              <a:rPr lang="ru-RU" sz="2800" b="1" i="1" dirty="0" err="1">
                <a:latin typeface="Calibri" pitchFamily="34" charset="0"/>
              </a:rPr>
              <a:t>процес</a:t>
            </a:r>
            <a:r>
              <a:rPr lang="ru-RU" sz="2800" b="1" i="1" dirty="0">
                <a:latin typeface="Calibri" pitchFamily="34" charset="0"/>
              </a:rPr>
              <a:t> и предвидения физически </a:t>
            </a:r>
            <a:r>
              <a:rPr lang="ru-RU" sz="2800" b="1" i="1" dirty="0" err="1">
                <a:latin typeface="Calibri" pitchFamily="34" charset="0"/>
              </a:rPr>
              <a:t>напредък</a:t>
            </a:r>
            <a:r>
              <a:rPr lang="ru-RU" sz="2800" b="1" i="1" dirty="0">
                <a:latin typeface="Calibri" pitchFamily="34" charset="0"/>
              </a:rPr>
              <a:t> на </a:t>
            </a:r>
            <a:r>
              <a:rPr lang="ru-RU" sz="2800" b="1" i="1" dirty="0" err="1">
                <a:latin typeface="Calibri" pitchFamily="34" charset="0"/>
              </a:rPr>
              <a:t>изпълнението</a:t>
            </a:r>
            <a:r>
              <a:rPr lang="ru-RU" sz="2800" b="1" i="1" dirty="0">
                <a:latin typeface="Calibri" pitchFamily="34" charset="0"/>
              </a:rPr>
              <a:t> </a:t>
            </a:r>
            <a:r>
              <a:rPr lang="ru-RU" sz="2800" dirty="0" smtClean="0">
                <a:latin typeface="Calibri" pitchFamily="34" charset="0"/>
              </a:rPr>
              <a:t>– </a:t>
            </a:r>
            <a:br>
              <a:rPr lang="ru-RU" sz="2800" dirty="0" smtClean="0">
                <a:latin typeface="Calibri" pitchFamily="34" charset="0"/>
              </a:rPr>
            </a:br>
            <a:r>
              <a:rPr lang="ru-RU" sz="2800" dirty="0" smtClean="0">
                <a:latin typeface="Calibri" pitchFamily="34" charset="0"/>
              </a:rPr>
              <a:t>не </a:t>
            </a:r>
            <a:r>
              <a:rPr lang="ru-RU" sz="2800" dirty="0" err="1">
                <a:latin typeface="Calibri" pitchFamily="34" charset="0"/>
              </a:rPr>
              <a:t>позволяват</a:t>
            </a:r>
            <a:r>
              <a:rPr lang="ru-RU" sz="2800" dirty="0">
                <a:latin typeface="Calibri" pitchFamily="34" charset="0"/>
              </a:rPr>
              <a:t> </a:t>
            </a:r>
            <a:r>
              <a:rPr lang="ru-RU" sz="2800" dirty="0" smtClean="0">
                <a:latin typeface="Calibri" pitchFamily="34" charset="0"/>
              </a:rPr>
              <a:t>договорите </a:t>
            </a:r>
            <a:r>
              <a:rPr lang="ru-RU" sz="2800" dirty="0">
                <a:latin typeface="Calibri" pitchFamily="34" charset="0"/>
              </a:rPr>
              <a:t>да се </a:t>
            </a:r>
            <a:r>
              <a:rPr lang="ru-RU" sz="2800" dirty="0" err="1">
                <a:latin typeface="Calibri" pitchFamily="34" charset="0"/>
              </a:rPr>
              <a:t>изпълняват</a:t>
            </a:r>
            <a:r>
              <a:rPr lang="ru-RU" sz="2800" dirty="0">
                <a:latin typeface="Calibri" pitchFamily="34" charset="0"/>
              </a:rPr>
              <a:t> </a:t>
            </a:r>
            <a:r>
              <a:rPr lang="ru-RU" sz="2800" dirty="0" err="1">
                <a:latin typeface="Calibri" pitchFamily="34" charset="0"/>
              </a:rPr>
              <a:t>съгласно</a:t>
            </a:r>
            <a:r>
              <a:rPr lang="ru-RU" sz="2800" dirty="0">
                <a:latin typeface="Calibri" pitchFamily="34" charset="0"/>
              </a:rPr>
              <a:t> </a:t>
            </a:r>
            <a:r>
              <a:rPr lang="ru-RU" sz="2800" dirty="0" smtClean="0">
                <a:latin typeface="Calibri" pitchFamily="34" charset="0"/>
              </a:rPr>
              <a:t>работните </a:t>
            </a:r>
            <a:r>
              <a:rPr lang="ru-RU" sz="2800" dirty="0" err="1" smtClean="0">
                <a:latin typeface="Calibri" pitchFamily="34" charset="0"/>
              </a:rPr>
              <a:t>програми</a:t>
            </a:r>
            <a:r>
              <a:rPr lang="ru-RU" sz="2800" dirty="0" smtClean="0">
                <a:latin typeface="Calibri" pitchFamily="34" charset="0"/>
              </a:rPr>
              <a:t>, </a:t>
            </a:r>
            <a:r>
              <a:rPr lang="ru-RU" sz="2800" dirty="0" err="1">
                <a:latin typeface="Calibri" pitchFamily="34" charset="0"/>
              </a:rPr>
              <a:t>тъй</a:t>
            </a:r>
            <a:r>
              <a:rPr lang="ru-RU" sz="2800" dirty="0">
                <a:latin typeface="Calibri" pitchFamily="34" charset="0"/>
              </a:rPr>
              <a:t> </a:t>
            </a:r>
            <a:r>
              <a:rPr lang="ru-RU" sz="2800" dirty="0" err="1">
                <a:latin typeface="Calibri" pitchFamily="34" charset="0"/>
              </a:rPr>
              <a:t>като</a:t>
            </a:r>
            <a:r>
              <a:rPr lang="ru-RU" sz="2800" dirty="0">
                <a:latin typeface="Calibri" pitchFamily="34" charset="0"/>
              </a:rPr>
              <a:t> </a:t>
            </a:r>
            <a:r>
              <a:rPr lang="ru-RU" sz="2800" dirty="0" err="1">
                <a:latin typeface="Calibri" pitchFamily="34" charset="0"/>
              </a:rPr>
              <a:t>изискват</a:t>
            </a:r>
            <a:r>
              <a:rPr lang="ru-RU" sz="2800" dirty="0">
                <a:latin typeface="Calibri" pitchFamily="34" charset="0"/>
              </a:rPr>
              <a:t> </a:t>
            </a:r>
            <a:r>
              <a:rPr lang="ru-RU" sz="2800" dirty="0" err="1">
                <a:latin typeface="Calibri" pitchFamily="34" charset="0"/>
              </a:rPr>
              <a:t>изпълнението</a:t>
            </a:r>
            <a:r>
              <a:rPr lang="ru-RU" sz="2800" dirty="0">
                <a:latin typeface="Calibri" pitchFamily="34" charset="0"/>
              </a:rPr>
              <a:t> на </a:t>
            </a:r>
            <a:r>
              <a:rPr lang="ru-RU" sz="2800" dirty="0" err="1">
                <a:latin typeface="Calibri" pitchFamily="34" charset="0"/>
              </a:rPr>
              <a:t>допълнителни</a:t>
            </a:r>
            <a:r>
              <a:rPr lang="ru-RU" sz="2800" dirty="0">
                <a:latin typeface="Calibri" pitchFamily="34" charset="0"/>
              </a:rPr>
              <a:t> действия, </a:t>
            </a:r>
            <a:r>
              <a:rPr lang="ru-RU" sz="2800" dirty="0" err="1">
                <a:latin typeface="Calibri" pitchFamily="34" charset="0"/>
              </a:rPr>
              <a:t>които</a:t>
            </a:r>
            <a:r>
              <a:rPr lang="ru-RU" sz="2800" dirty="0">
                <a:latin typeface="Calibri" pitchFamily="34" charset="0"/>
              </a:rPr>
              <a:t> </a:t>
            </a:r>
            <a:r>
              <a:rPr lang="ru-RU" sz="2800" dirty="0" err="1">
                <a:latin typeface="Calibri" pitchFamily="34" charset="0"/>
              </a:rPr>
              <a:t>обективно</a:t>
            </a:r>
            <a:r>
              <a:rPr lang="ru-RU" sz="2800" dirty="0">
                <a:latin typeface="Calibri" pitchFamily="34" charset="0"/>
              </a:rPr>
              <a:t> не </a:t>
            </a:r>
            <a:r>
              <a:rPr lang="ru-RU" sz="2800" dirty="0" err="1">
                <a:latin typeface="Calibri" pitchFamily="34" charset="0"/>
              </a:rPr>
              <a:t>са</a:t>
            </a:r>
            <a:r>
              <a:rPr lang="ru-RU" sz="2800" dirty="0">
                <a:latin typeface="Calibri" pitchFamily="34" charset="0"/>
              </a:rPr>
              <a:t> били </a:t>
            </a:r>
            <a:r>
              <a:rPr lang="ru-RU" sz="2800" dirty="0" err="1">
                <a:latin typeface="Calibri" pitchFamily="34" charset="0"/>
              </a:rPr>
              <a:t>предвидени</a:t>
            </a:r>
            <a:r>
              <a:rPr lang="ru-RU" sz="2800" dirty="0">
                <a:latin typeface="Calibri" pitchFamily="34" charset="0"/>
              </a:rPr>
              <a:t> в </a:t>
            </a:r>
            <a:r>
              <a:rPr lang="ru-RU" sz="2800" dirty="0" err="1">
                <a:latin typeface="Calibri" pitchFamily="34" charset="0"/>
              </a:rPr>
              <a:t>строителните</a:t>
            </a:r>
            <a:r>
              <a:rPr lang="ru-RU" sz="2800" dirty="0">
                <a:latin typeface="Calibri" pitchFamily="34" charset="0"/>
              </a:rPr>
              <a:t> </a:t>
            </a:r>
            <a:r>
              <a:rPr lang="ru-RU" sz="2800" dirty="0" err="1">
                <a:latin typeface="Calibri" pitchFamily="34" charset="0"/>
              </a:rPr>
              <a:t>графици</a:t>
            </a:r>
            <a:r>
              <a:rPr lang="ru-RU" sz="2800" dirty="0">
                <a:latin typeface="Calibri" pitchFamily="34" charset="0"/>
              </a:rPr>
              <a:t>;</a:t>
            </a:r>
          </a:p>
        </p:txBody>
      </p:sp>
    </p:spTree>
    <p:extLst>
      <p:ext uri="{BB962C8B-B14F-4D97-AF65-F5344CB8AC3E}">
        <p14:creationId xmlns:p14="http://schemas.microsoft.com/office/powerpoint/2010/main" val="3253233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519</TotalTime>
  <Words>449</Words>
  <Application>Microsoft Office PowerPoint</Application>
  <PresentationFormat>On-screen Show (4:3)</PresentationFormat>
  <Paragraphs>87</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Urban</vt:lpstr>
      <vt:lpstr>ИНТЕГРИРАН ПРОЕКТ ЗА ВОДНИЯ ЦИКЪЛ НА ГР. ГАБРОВО  НАПРЕДЪК НА ИЗПЪЛНЕНИЕТО   КЪМ 26 ФЕВРУАРИ 2015 Г. </vt:lpstr>
      <vt:lpstr>Текущо се изпълняват 4 строителни договора в рамките на проекта:   - реконструкция на пречиствателна станция за питейни води;   - етап 2 и 3 от рехабилитацията/разширяването на ВиК мрежата (етап 1 е изпълнен като строителство и тече периода за съобщаване на дефекти);  - реконструкция на пречиствателна станция за отпадъчни води.</vt:lpstr>
      <vt:lpstr>Строителните договори са в голяма степен завършени, като се изпълняват допълнителни проектни решения, наложили се в хода на изпълнението, както и довършителни работи, изискани по време на извършваните финалните инспекции. </vt:lpstr>
      <vt:lpstr>Поради обстоятелства извън контрола на страните по договора, в хода на строителния процес, изпълнението на предвидените строителни дейности бе възпрепятствано по различни причини, което изиска прилагане на 2 вида процедури по строителните договори:  </vt:lpstr>
      <vt:lpstr>1. Подписване на Актове 10 за временно спиране на строителството  Такива са подписани, по различни причини, за всички договори, съгласно под клауза 8.8 Прекъсване на Работа от Договорите  </vt:lpstr>
      <vt:lpstr>2. Подписване на Допълнителни споразумения към договорите за удължаване  Подписани са за пречиствателните станции в резултат на искове на изпълнителите, процедирани и одобрени от Възложителя и Надзора, съгласно под клауза 20.1 Искове на Изпълнителя и под клауза 8.4 Удължаване на Времето за Завършване, в съответствие с чл. 43, ал. 2, т. 1 от Закона за обществените поръчки и след съгласуване с УО на ОПОС. </vt:lpstr>
      <vt:lpstr>Процедура 1 ВРЕМЕННО СПИРАНЕ НА СТРОЕЖИТЕ С АКТ 10  Подписаните актове 10 са свързани с обстоятелства от технически (инженерен) характер, които са:  Непредвидени - възникнали или станали известни в хода на строителството , като е било обективно невъзможно да бъдат отчетени като влияние преди сключване на строителните договори;  Извън контрола на страните – те не са били в състояние да предотвратят обстоятелствата, че да бъде избегнато временно спиране на строителството; </vt:lpstr>
      <vt:lpstr>Имат технически характер – проектите са подготвени през 2008 г. Реалното строителство започна 4 г. по-късно. В хода на изпълнението се установиха множество обстоятелства и по трите линейни договора, които възпрепятстваха нормалното изпълнение в договорения обхват, както и последващата експлоатация на ВиК системата. Тези обстоятелства са свързани със силно влошеното състояние на ВиК мрежата през последните 5 г.   </vt:lpstr>
      <vt:lpstr>Имат финансов характер (при случая на пречиствателна станция за питейни води) - невъзстановяването на плащанията от страна на Оперативната програма доведе до временна липса на финансов  ресурс за изпълнение на финансовите задължения на Общината, което бе преодоляно с възобновяването на плащанията;  Нарушават нормалния ход на строителния процес и предвидения физически напредък на изпълнението –  не позволяват договорите да се изпълняват съгласно работните програми, тъй като изискват изпълнението на допълнителни действия, които обективно не са били предвидени в строителните графици;</vt:lpstr>
      <vt:lpstr>Свързани с изпълнението на допълнителни действия, необходими за отпадане и преодоляване на непредвидените обстоятелства – необходимост от подготовка на допълнителни проектни решения и извършването на допълнителни строителни дейности;   Предвидени процедурно в клаузите на строителните договори – съгласно под клауза 8.8 Прекъсване на Работа от Договорите, при спиране на строителството на част или целия обект, страните съставят и подписват Приложение No 10 от НАРЕДБА No 3 за съставяне на актове и протоколи по време на строителството, като при продължаване на строителството се съставя Приложение No 11 за установяване състоянието на строежа и СМР при продължаване на строителството;</vt:lpstr>
      <vt:lpstr>Поради горните обстоятелста се наложи  изпълнението на допълнително проектиране и строителство извън планираното в основните инвестиционни проекти на договорите.</vt:lpstr>
      <vt:lpstr>Всички непредвидени обстоятелства на терен, наложили временно спиране на строежите с акт 10, отложиха във времето първоначално определените дати за завършване, които се актуализират с времето за спиране, съгласно процедурите по строителните договори. </vt:lpstr>
      <vt:lpstr>Въпреки отлагането на времето за завършване, допълнително възложените дейности обезпечават завършеността на инвестицията и поледващата надеждна експлоатация на ВиК системата.</vt:lpstr>
      <vt:lpstr>Процедура 2 УДЪЛЖАВАНЕ НА ВРЕМЕТО ЗА ЗАВЪРШВАНЕ С ПОДПИСВАНЕ НА ДОПЪЛНИТЕЛНИ СПОРАЗУМЕНИЯ  В допълнение, интензивните валежи през пролетта и лятото, както и тежкият снеговалеж в края на м. октомври 2014 г. оказаха изключително неблагоприятно влияние върху инвестиционния процес на двете пречиствателни станции. </vt:lpstr>
      <vt:lpstr>Те доведоха до:   Компрометирана работа по изкопни дейности, полагане на съоръжения, изпълнение на конструкции, монтаж на технологично оборудване;   Преовлажняване на почвите и наводняване на площадките на строителните обекти;   Свличания на земни маси;   Затрупване с паднали дървета;   Силно затруднен до невъзможен достъп за работа;   Невъзможност за изпълнение на технологични процеси. </vt:lpstr>
      <vt:lpstr>В резултат на това са процедирани и одобрени 4 бр. искове за удължаване на времето за завършване на пречиствателните станции поради наличие на изключително неблагоприятни климатични условия през строителен сезон 2014 г.;    След съгласуване с УО на ОПОС са сключени допълнителни споразумения към договорите за удължаване на времето за завършване на договорите за пречиствателните станции.  </vt:lpstr>
      <vt:lpstr>С адекватната мобилизация на всички страни предизвикателствата бяха посрещнати,   без съществени прекъсвания на строителния процес.</vt:lpstr>
      <vt:lpstr>Общият физически напредък  на строителството е 97%</vt:lpstr>
      <vt:lpstr>ЕТАП 1 от ВиК мрежата  Изпълнението на строителните дейности е приключило;  Напредъкът на изпълнението е 100%;  </vt:lpstr>
      <vt:lpstr>ЕТАП 1 от ВиК мрежата  Тече период за съобщаване на дефекти до юли 2015 г.;  Констатирано е: нарушено канал. отклонение по ул. Ал. Константинов, което е възстановено; нарушен кабел на ул. осветление по ул. Лазурна, което предстои да се отстрани;  Предстоят контролни цялостни инспекции на етап 1 по всички под обекти съгласно ангажиментите на изпълнителя по Договора.</vt:lpstr>
      <vt:lpstr>ЕТАП 2 от ВиК мрежата  Напредъкът на изпълнението е 99%.  </vt:lpstr>
      <vt:lpstr>   СТАТУС  Налице е отлагане на времето за завършване (11.06.2014 г.) поради временно спиране на строителството за извършване на допълнителни проектирания и строителство по бул. Априлов, Ул. Стефана Богдан Генчева, ул. Дончо Пашов и гл. колектор 2 десен.</vt:lpstr>
      <vt:lpstr> Извършвани са обходи по под обекти за финална инспекция и са отстранявани констатирани от Възложителя, Надзора и Оператора забележки;  Подготвят се екзекутивна документация и проект за възстановяване на геодезични точки. </vt:lpstr>
      <vt:lpstr>Остава да се изпълни:  Възстановяване на настилки по улици Роден край, Иван Димов, Мир, Орловска, Малуша, при подходящи климатични условия;  Изпълнение на подпорна стена за укрепване на гл. колектор 2 десен – изискано е проектантско решение за укрепване на гл. колектор 2 десен по ул. Дунав – в участъка от РШ 34 до РШ 36;  Изискано е проектантско решение за ремонт на водосток на дере в горната част на ул. Градище поради преливане на дерето, което компрометира работата на новоизградената канализация в квартала и нововъзстановената асфалтова настилка;   </vt:lpstr>
      <vt:lpstr>   Прогнозен срок за приемане на обекта с акт 15: юни 2015 г.</vt:lpstr>
      <vt:lpstr>ЕТАП 3 от ВиК мрежата  Напредъкът на изпълнението е 99%.  </vt:lpstr>
      <vt:lpstr>   СТАТУС  Налице е отлагане на времето за завършване (18.08.2014 г.) поради временно спиране на строителството за извършване на допълнителни проектирания и строителство по улици Дружба, Славянска, Ясен и Марин Дамянов.</vt:lpstr>
      <vt:lpstr>   - завършени са водопровод и канализация по ул. Дружба – 120 м;  - изпълнени са 300 м от дължините на трите провода по ул. Марин Дамянов;  - подготвят се екзекутивна документация и проект за възстановяване на геодезични точки.   </vt:lpstr>
      <vt:lpstr>   Ул. Марин Дамянов е един от най-трудните участъци, в който се подменя ВиК мрежа;   Там се извършва паралелна подмяна на три провода, един от които е захранващ водопровод от Пречиствателна станция за питейни води, обезпечаващ водоподаването на града;  Изкопните дейности се извършват при много голям наклон и при наличието на почти 100% скални почви;   Това обуславя бавен физически напредък на изпълнението и наличието на безспорен дискомфорт на живущите и ползващите довеждащия път. </vt:lpstr>
      <vt:lpstr>   Към момента е преодолян един от най-сложните участъци от трасето, в частта на излаза на чугунения довеждащ водопровод от гората към улицата, в отсечка с хоризонтална крива с малък радиус, което доведе до високото социално напрежение през месец януари. </vt:lpstr>
      <vt:lpstr>   Екипът на проекта поддържа ежедневна координация със строителя и строителния надзор и се осигурява обходен маршрут,  при необходимост от цялостно затваряне на улицата.</vt:lpstr>
      <vt:lpstr>   Остава да се изпълни:  ул. Марин Дамянов – още 300 м. от довеждащ водопровод, 200 м. от битова канализация и 300 м. от хранителен водопровод, т.е. общо още 800 м.;  Възстановяване на настилки по улици Дружба, Славянска, Ясен, Сините скали, Иглика, част от Коста Евтимов, при подходящи климатични условия;  Поради голямата степен на завършеност започва да се извършва финална инспекция на изпълнените под обекти. </vt:lpstr>
      <vt:lpstr>   Прогнозен срок за приемане на обекта с акт 15: юни 2015 г.</vt:lpstr>
      <vt:lpstr>   РЕКОНСТРУКЦИЯ НА ПРЕЧИСТВАТЕЛНА СТАНЦИЯ ЗА ПИТЕЙНИ ВОДИ   Напредъкът на изпълнението е 87%.</vt:lpstr>
      <vt:lpstr>   СТАТУС  Налице е отлагане на времето за завършване (18.01.2015 г.) поради временно спиране на строителството за под обекти сухи камери към резервоари (подмяна на тръбна мрежа), трафопост (изместване) и рехабилитация на довеждащ път ул. Марин Дамянов (съвместяване с подмяна на проводите в рамките на етап 3). </vt:lpstr>
      <vt:lpstr>   Завършени са: подобектите третиране на утайки, първично пречистване, съоръжения на вход, сграда филтри, площадкови комуникации;  Остава да се изпълнят: довършителни работи, сухи камери към резервоари, довеждащ път и трафопост. </vt:lpstr>
      <vt:lpstr>   Прогнозен срок за приемане на обекта с акт 15: юни 2015 г.</vt:lpstr>
      <vt:lpstr>   РЕКОНСТРУКЦИЯ НА ПРЕЧИСТВАТЕЛНА СТАНЦИЯ ЗА ОТПАДЪЧНИ ВОДИ   Напредъкът на изпълнението е 99%.</vt:lpstr>
      <vt:lpstr>   СТАТУС  Налице е отлагане на времето за завършване (09.02.2015 г.) поради временно спиране на строителството поради допълнително изграждане на обезмирисителна инсталация.</vt:lpstr>
      <vt:lpstr>   Завършени са: механично стъпало, биологично стъпало, утайково стопанство. Извършени са проби и тестове;  Предстои да се изпълни: доставка и монтаж на допълнително възложена обезмирисителна инсталация и проби при завършване на утайково стопанство.</vt:lpstr>
      <vt:lpstr>   Прогнозен срок за приемане на обекта с акт 15: май 2015 г.</vt:lpstr>
      <vt:lpstr>   ФИНАНСОВ НАПРЕДЪК   До момента финансово изпълнение на проекта възлиза на 73.71%  (съотнесено към стойността на сключените договори) </vt:lpstr>
      <vt:lpstr>   Финансовото изпълнение на проекта, само за строителните дейности, възлиза на 74.42%.</vt:lpstr>
      <vt:lpstr>  </vt:lpstr>
      <vt:lpstr>   Налични средства по сметката на проекта – 11 млн. лв.  </vt:lpstr>
      <vt:lpstr>   ФИНАНСОВИ КОРЕКЦИИ  </vt:lpstr>
      <vt:lpstr>   Министерство на финансите разработи механизъм за предоставяне на временни безлихвени заеми на бенефициентите за подпомагане изпълнението на проектите при наложени финансови корекции и гарантиране на завършването им в срок;  На 11.02.2015 г. Община Габрово подаде искане за временен безлихвен заем за финансови корекции до УО на ОПОС в размер на 3 256 581,33 лв., след Решение на общинския съвет за поемане на дълг в същия размер, съгласно разпоредбите на Закона за общинския дълг. </vt:lpstr>
      <vt:lpstr>   На 27.01.2015 г. Община Габрово изпрати до Секретариата на Методически съвет по финансови корекции към Министерския съвет, чрез УО на ОПОС, официални възражения за наложените финансови корекции по договорите за реконструкция на ПСОВ и строителен надзор;  С писмо от 13.02.2015 г. председателят на Методическия съвет по финансови корекции уведоми Община Габрово, че вътрешните правила за работа на съвета са отменени и възраженията на Община Габрово ще бъдат разгледани в рамките на хоризонтален анализ на типовите нарушения, за който резултат Община Габрово ще бъде уведомена своевременно.  </vt:lpstr>
      <vt:lpstr>   На 27.01.2015 г. Община Габрово изпрати до Секретариата на Методически съвет по финансови корекции към Министерския съвет, чрез УО на ОПОС, официални възражения за наложените финансови корекции по договорите за реконструкция на ПСОВ и строителен надзор;  С писмо от 13.02.2015 г. председателят на Методическия съвет по финансови корекции уведоми Община Габрово, че вътрешните правила за работа на съвета са отменени и възраженията на Община Габрово ще бъдат разгледани в рамките на хоризонтален анализ на типовите нарушения, за който резултат Община Габрово ще бъде уведомена своевременно.  </vt:lpstr>
      <vt:lpstr>   КОНТРОЛ НА КАЧЕСТВОТО</vt:lpstr>
      <vt:lpstr>   Извършват се финални инспекции по под обектите за етапи 2 и 3 и се отстраняват констатирани забележки, свързани с възстановяване на настилки, изправност на спирателни кранове и пожарни хидранти, състояние на новоизградените шахти </vt:lpstr>
      <vt:lpstr>   На 24.02.2015 г. възникна авария на новоизпълнен хранителен водопровод по бул. Априлов, наложила извършване на изкопни дейности на кръстовището на булеварда с ул. Райчо Каролев. </vt:lpstr>
      <vt:lpstr>  Аварията бе предизвикана от дефектирала муфа, която бе подменена от екипа на строителната фирма, извършила полагането на водопроводната мрежа по бул. Априлов.</vt:lpstr>
      <vt:lpstr>  На 25.02.2015 г. изкопът бе засипан и нормалната проходимост на пътния участък бе възобновена.   При благоприятни климатични условия, настилката ще бъде възстановена по цялата ширина на пътното платно, без да се допуска частично възстановяване в рамките на изкопа. </vt:lpstr>
      <vt:lpstr> Всяка неизправност по новоположените мрежи, вследствие на строителния процес, е безусловна отговорност на изпълнителите и обект на незабавни корекционни действия от страна на отговорните строителни фирми.   Едно от основните изисквания на Община Габрово, при извършване на неотложни ремонтни дейности по цялостно асфалтирани улици, е настилките да бъдат възстановявани в тяхната цялост. </vt:lpstr>
      <vt:lpstr> Същият принцип ще се прилага стриктно и по време на регламентирания в строителните договори предстоящ едногодишен период за съобщаване на дефекти, по време на който ще се извършва ежедневен мониторинг на новоизградената мрежа.</vt:lpstr>
      <vt:lpstr> В рамките на дефектния период строителите остават договорно ангажирани с изпълнението на всички дейности по отстраняване на неизправности или щети, съобщени от Възложителя, което се извършва за тяхна сметка и е обезпечено в договорите със задържани гаранционни суми.</vt:lpstr>
      <vt:lpstr> Издаден е доклад за несъответствие на ПСОВ на  01.10.2014 г. за изгражданата разпределителна уредба за реконструкцията на трафопоста, която е в  нарушение на одобрения проект;   Несъответствието е в процес на отстраняване</vt:lpstr>
      <vt:lpstr> Издаден е доклад за несъответствие на ПСОВ за изгражданата разпределителна уредба за реконструкцията на трафопоста, която е в  нарушение на одобрения проект;   Несъответствието е в процес на отстраняване.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martpet</dc:creator>
  <cp:lastModifiedBy>Desislava Suteva</cp:lastModifiedBy>
  <cp:revision>78</cp:revision>
  <dcterms:created xsi:type="dcterms:W3CDTF">2015-02-25T13:22:21Z</dcterms:created>
  <dcterms:modified xsi:type="dcterms:W3CDTF">2015-02-26T13:56:55Z</dcterms:modified>
</cp:coreProperties>
</file>